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ink/ink6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9"/>
  </p:notesMasterIdLst>
  <p:sldIdLst>
    <p:sldId id="257" r:id="rId5"/>
    <p:sldId id="293" r:id="rId6"/>
    <p:sldId id="342" r:id="rId7"/>
    <p:sldId id="309" r:id="rId8"/>
    <p:sldId id="336" r:id="rId9"/>
    <p:sldId id="324" r:id="rId10"/>
    <p:sldId id="325" r:id="rId11"/>
    <p:sldId id="338" r:id="rId12"/>
    <p:sldId id="339" r:id="rId13"/>
    <p:sldId id="344" r:id="rId14"/>
    <p:sldId id="345" r:id="rId15"/>
    <p:sldId id="346" r:id="rId16"/>
    <p:sldId id="347" r:id="rId17"/>
    <p:sldId id="349" r:id="rId18"/>
    <p:sldId id="350" r:id="rId19"/>
    <p:sldId id="351" r:id="rId20"/>
    <p:sldId id="352" r:id="rId21"/>
    <p:sldId id="353" r:id="rId22"/>
    <p:sldId id="262" r:id="rId23"/>
    <p:sldId id="268" r:id="rId24"/>
    <p:sldId id="327" r:id="rId25"/>
    <p:sldId id="335" r:id="rId26"/>
    <p:sldId id="354" r:id="rId27"/>
    <p:sldId id="33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F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4227C7-7678-A9F1-9CE6-BFAD19B29A20}" v="22" dt="2021-10-20T23:44:06.8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07" autoAdjust="0"/>
    <p:restoredTop sz="93792" autoAdjust="0"/>
  </p:normalViewPr>
  <p:slideViewPr>
    <p:cSldViewPr snapToGrid="0">
      <p:cViewPr varScale="1">
        <p:scale>
          <a:sx n="62" d="100"/>
          <a:sy n="62" d="100"/>
        </p:scale>
        <p:origin x="6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Alonso Miranda Henriquez" userId="S::mmiranda2017@udec.cl::50058ff7-fe3a-4eb5-83dc-fa17cfde9c44" providerId="AD" clId="Web-{A04227C7-7678-A9F1-9CE6-BFAD19B29A20}"/>
    <pc:docChg chg="modSld">
      <pc:chgData name="Martin Alonso Miranda Henriquez" userId="S::mmiranda2017@udec.cl::50058ff7-fe3a-4eb5-83dc-fa17cfde9c44" providerId="AD" clId="Web-{A04227C7-7678-A9F1-9CE6-BFAD19B29A20}" dt="2021-10-20T23:44:06.850" v="20"/>
      <pc:docMkLst>
        <pc:docMk/>
      </pc:docMkLst>
      <pc:sldChg chg="addSp">
        <pc:chgData name="Martin Alonso Miranda Henriquez" userId="S::mmiranda2017@udec.cl::50058ff7-fe3a-4eb5-83dc-fa17cfde9c44" providerId="AD" clId="Web-{A04227C7-7678-A9F1-9CE6-BFAD19B29A20}" dt="2021-10-20T23:18:05.350" v="0"/>
        <pc:sldMkLst>
          <pc:docMk/>
          <pc:sldMk cId="1622747199" sldId="293"/>
        </pc:sldMkLst>
        <pc:inkChg chg="add">
          <ac:chgData name="Martin Alonso Miranda Henriquez" userId="S::mmiranda2017@udec.cl::50058ff7-fe3a-4eb5-83dc-fa17cfde9c44" providerId="AD" clId="Web-{A04227C7-7678-A9F1-9CE6-BFAD19B29A20}" dt="2021-10-20T23:18:05.350" v="0"/>
          <ac:inkMkLst>
            <pc:docMk/>
            <pc:sldMk cId="1622747199" sldId="293"/>
            <ac:inkMk id="6" creationId="{CE6177AE-8305-4BD2-961E-E559AD75ACC0}"/>
          </ac:inkMkLst>
        </pc:inkChg>
      </pc:sldChg>
      <pc:sldChg chg="addSp">
        <pc:chgData name="Martin Alonso Miranda Henriquez" userId="S::mmiranda2017@udec.cl::50058ff7-fe3a-4eb5-83dc-fa17cfde9c44" providerId="AD" clId="Web-{A04227C7-7678-A9F1-9CE6-BFAD19B29A20}" dt="2021-10-20T23:19:01.320" v="3"/>
        <pc:sldMkLst>
          <pc:docMk/>
          <pc:sldMk cId="1652788161" sldId="324"/>
        </pc:sldMkLst>
        <pc:inkChg chg="add">
          <ac:chgData name="Martin Alonso Miranda Henriquez" userId="S::mmiranda2017@udec.cl::50058ff7-fe3a-4eb5-83dc-fa17cfde9c44" providerId="AD" clId="Web-{A04227C7-7678-A9F1-9CE6-BFAD19B29A20}" dt="2021-10-20T23:18:45.444" v="1"/>
          <ac:inkMkLst>
            <pc:docMk/>
            <pc:sldMk cId="1652788161" sldId="324"/>
            <ac:inkMk id="3" creationId="{204387AB-9AEA-497A-B7CE-B779DDB92783}"/>
          </ac:inkMkLst>
        </pc:inkChg>
        <pc:inkChg chg="add">
          <ac:chgData name="Martin Alonso Miranda Henriquez" userId="S::mmiranda2017@udec.cl::50058ff7-fe3a-4eb5-83dc-fa17cfde9c44" providerId="AD" clId="Web-{A04227C7-7678-A9F1-9CE6-BFAD19B29A20}" dt="2021-10-20T23:18:57.804" v="2"/>
          <ac:inkMkLst>
            <pc:docMk/>
            <pc:sldMk cId="1652788161" sldId="324"/>
            <ac:inkMk id="7" creationId="{489F1701-4D74-45A7-B7DE-E711DF89F86A}"/>
          </ac:inkMkLst>
        </pc:inkChg>
        <pc:inkChg chg="add">
          <ac:chgData name="Martin Alonso Miranda Henriquez" userId="S::mmiranda2017@udec.cl::50058ff7-fe3a-4eb5-83dc-fa17cfde9c44" providerId="AD" clId="Web-{A04227C7-7678-A9F1-9CE6-BFAD19B29A20}" dt="2021-10-20T23:19:01.320" v="3"/>
          <ac:inkMkLst>
            <pc:docMk/>
            <pc:sldMk cId="1652788161" sldId="324"/>
            <ac:inkMk id="8" creationId="{919C033D-E0DD-40C4-9EBE-FAB9EA302741}"/>
          </ac:inkMkLst>
        </pc:inkChg>
      </pc:sldChg>
      <pc:sldChg chg="addSp delSp modSp">
        <pc:chgData name="Martin Alonso Miranda Henriquez" userId="S::mmiranda2017@udec.cl::50058ff7-fe3a-4eb5-83dc-fa17cfde9c44" providerId="AD" clId="Web-{A04227C7-7678-A9F1-9CE6-BFAD19B29A20}" dt="2021-10-20T23:33:36.212" v="19" actId="20577"/>
        <pc:sldMkLst>
          <pc:docMk/>
          <pc:sldMk cId="2077562306" sldId="347"/>
        </pc:sldMkLst>
        <pc:spChg chg="mod">
          <ac:chgData name="Martin Alonso Miranda Henriquez" userId="S::mmiranda2017@udec.cl::50058ff7-fe3a-4eb5-83dc-fa17cfde9c44" providerId="AD" clId="Web-{A04227C7-7678-A9F1-9CE6-BFAD19B29A20}" dt="2021-10-20T23:33:36.212" v="19" actId="20577"/>
          <ac:spMkLst>
            <pc:docMk/>
            <pc:sldMk cId="2077562306" sldId="347"/>
            <ac:spMk id="2" creationId="{F65BD9CA-80D9-4B1E-8427-E470CFE1FA16}"/>
          </ac:spMkLst>
        </pc:spChg>
        <pc:inkChg chg="add">
          <ac:chgData name="Martin Alonso Miranda Henriquez" userId="S::mmiranda2017@udec.cl::50058ff7-fe3a-4eb5-83dc-fa17cfde9c44" providerId="AD" clId="Web-{A04227C7-7678-A9F1-9CE6-BFAD19B29A20}" dt="2021-10-20T23:33:05.774" v="4"/>
          <ac:inkMkLst>
            <pc:docMk/>
            <pc:sldMk cId="2077562306" sldId="347"/>
            <ac:inkMk id="4" creationId="{A21A2886-71B6-435A-87FA-247644D77B2B}"/>
          </ac:inkMkLst>
        </pc:inkChg>
        <pc:inkChg chg="add del">
          <ac:chgData name="Martin Alonso Miranda Henriquez" userId="S::mmiranda2017@udec.cl::50058ff7-fe3a-4eb5-83dc-fa17cfde9c44" providerId="AD" clId="Web-{A04227C7-7678-A9F1-9CE6-BFAD19B29A20}" dt="2021-10-20T23:33:19.649" v="16"/>
          <ac:inkMkLst>
            <pc:docMk/>
            <pc:sldMk cId="2077562306" sldId="347"/>
            <ac:inkMk id="7" creationId="{A7F54787-B164-4490-8BF4-823D51DE96E7}"/>
          </ac:inkMkLst>
        </pc:inkChg>
        <pc:inkChg chg="add del">
          <ac:chgData name="Martin Alonso Miranda Henriquez" userId="S::mmiranda2017@udec.cl::50058ff7-fe3a-4eb5-83dc-fa17cfde9c44" providerId="AD" clId="Web-{A04227C7-7678-A9F1-9CE6-BFAD19B29A20}" dt="2021-10-20T23:33:14.946" v="15"/>
          <ac:inkMkLst>
            <pc:docMk/>
            <pc:sldMk cId="2077562306" sldId="347"/>
            <ac:inkMk id="8" creationId="{BAE84676-33E4-45B2-8AE8-50EBC9A6D57F}"/>
          </ac:inkMkLst>
        </pc:inkChg>
        <pc:inkChg chg="add del">
          <ac:chgData name="Martin Alonso Miranda Henriquez" userId="S::mmiranda2017@udec.cl::50058ff7-fe3a-4eb5-83dc-fa17cfde9c44" providerId="AD" clId="Web-{A04227C7-7678-A9F1-9CE6-BFAD19B29A20}" dt="2021-10-20T23:33:12.415" v="14"/>
          <ac:inkMkLst>
            <pc:docMk/>
            <pc:sldMk cId="2077562306" sldId="347"/>
            <ac:inkMk id="9" creationId="{429DF64E-D045-4BD3-9ADF-CA7174A63AA9}"/>
          </ac:inkMkLst>
        </pc:inkChg>
        <pc:inkChg chg="add del">
          <ac:chgData name="Martin Alonso Miranda Henriquez" userId="S::mmiranda2017@udec.cl::50058ff7-fe3a-4eb5-83dc-fa17cfde9c44" providerId="AD" clId="Web-{A04227C7-7678-A9F1-9CE6-BFAD19B29A20}" dt="2021-10-20T23:33:12.415" v="13"/>
          <ac:inkMkLst>
            <pc:docMk/>
            <pc:sldMk cId="2077562306" sldId="347"/>
            <ac:inkMk id="10" creationId="{04AB4283-076C-4EC0-8915-C31A87993366}"/>
          </ac:inkMkLst>
        </pc:inkChg>
        <pc:inkChg chg="add del">
          <ac:chgData name="Martin Alonso Miranda Henriquez" userId="S::mmiranda2017@udec.cl::50058ff7-fe3a-4eb5-83dc-fa17cfde9c44" providerId="AD" clId="Web-{A04227C7-7678-A9F1-9CE6-BFAD19B29A20}" dt="2021-10-20T23:33:12.415" v="12"/>
          <ac:inkMkLst>
            <pc:docMk/>
            <pc:sldMk cId="2077562306" sldId="347"/>
            <ac:inkMk id="11" creationId="{D26C6603-5270-485D-A8B1-578046F2B0FB}"/>
          </ac:inkMkLst>
        </pc:inkChg>
        <pc:inkChg chg="add del">
          <ac:chgData name="Martin Alonso Miranda Henriquez" userId="S::mmiranda2017@udec.cl::50058ff7-fe3a-4eb5-83dc-fa17cfde9c44" providerId="AD" clId="Web-{A04227C7-7678-A9F1-9CE6-BFAD19B29A20}" dt="2021-10-20T23:33:12.415" v="11"/>
          <ac:inkMkLst>
            <pc:docMk/>
            <pc:sldMk cId="2077562306" sldId="347"/>
            <ac:inkMk id="12" creationId="{BDBED764-98C6-4563-9E6C-98898E070BE3}"/>
          </ac:inkMkLst>
        </pc:inkChg>
      </pc:sldChg>
      <pc:sldChg chg="addSp">
        <pc:chgData name="Martin Alonso Miranda Henriquez" userId="S::mmiranda2017@udec.cl::50058ff7-fe3a-4eb5-83dc-fa17cfde9c44" providerId="AD" clId="Web-{A04227C7-7678-A9F1-9CE6-BFAD19B29A20}" dt="2021-10-20T23:44:06.850" v="20"/>
        <pc:sldMkLst>
          <pc:docMk/>
          <pc:sldMk cId="1155477434" sldId="352"/>
        </pc:sldMkLst>
        <pc:inkChg chg="add">
          <ac:chgData name="Martin Alonso Miranda Henriquez" userId="S::mmiranda2017@udec.cl::50058ff7-fe3a-4eb5-83dc-fa17cfde9c44" providerId="AD" clId="Web-{A04227C7-7678-A9F1-9CE6-BFAD19B29A20}" dt="2021-10-20T23:44:06.850" v="20"/>
          <ac:inkMkLst>
            <pc:docMk/>
            <pc:sldMk cId="1155477434" sldId="352"/>
            <ac:inkMk id="3" creationId="{491C30A0-6864-46CC-A0AB-952FDEBEFC48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1362 4325 7039 0 0,'-31'-12'-5056'0'0,"-23"-5"4160"0"0,-2 1 896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15857 4636 4735 0 0,'-31'-6'-1472'0'0,"-17"-2"-1791"0"0,1 0 3263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16378 7938 287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17076 5371 2879 0 0,'-6'0'-1184'0'0,"-9"0"-416"0"0,-1 0 1600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4789 7858 3231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26300 4392 191 0 0,'6'6'7808'0'0,"8"3"-12704"0"0,9 5 3264 0 0,-1 0 1632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DA604-6DE8-4194-ADC6-E78173858E41}" type="datetimeFigureOut">
              <a:rPr lang="es-CL" smtClean="0"/>
              <a:t>20-10-2021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4C246D-95F7-4170-86BA-E03D594E367F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29748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C246D-95F7-4170-86BA-E03D594E367F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08886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C246D-95F7-4170-86BA-E03D594E367F}" type="slidenum">
              <a:rPr lang="es-CL" smtClean="0"/>
              <a:t>23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68499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D15AFC-2639-444E-80FD-9A8262548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9F4C35-3CF9-425D-B262-6A1F37AC67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10CAB2-6908-4A03-9397-03324CAF7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665F-91EC-4799-8346-B23E5E295474}" type="datetimeFigureOut">
              <a:rPr lang="es-CL" smtClean="0"/>
              <a:t>20-10-2021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328796-38F4-4BAE-89BD-18873CACD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702145-864A-41AA-8D8D-A77C84547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02064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01B02F-EAFC-4128-AE33-287DBC5A9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A0A94EC-668D-416A-9B29-5B7288FA5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A69A2E-1E39-46F3-9CB5-8C758DB3A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665F-91EC-4799-8346-B23E5E295474}" type="datetimeFigureOut">
              <a:rPr lang="es-CL" smtClean="0"/>
              <a:t>20-10-2021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169D97-1718-4673-8187-C9075065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30B839-7082-4A56-964F-1844CA31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4421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582F224-048F-4FB6-BE79-70DE20C3A0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6A4ACA3-2ABD-423C-88FE-82EDAD62C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BA6CA2-8264-4301-B78C-8C040A393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665F-91EC-4799-8346-B23E5E295474}" type="datetimeFigureOut">
              <a:rPr lang="es-CL" smtClean="0"/>
              <a:t>20-10-2021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6B71F1-223D-418F-8065-F2A006B17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2AB38E-83A8-4459-9003-B9D67206D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907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6C1DEC-751C-4D67-8D15-7352EDF0B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F7BAA2-6F6E-448B-8E68-E8DA6677E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973D49-B705-48C5-B656-A81EB88D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665F-91EC-4799-8346-B23E5E295474}" type="datetimeFigureOut">
              <a:rPr lang="es-CL" smtClean="0"/>
              <a:t>20-10-2021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41B0E7-CC07-45CA-A6BB-04A73DE6D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DCC5CC-98FF-452E-9DBA-ACD7683D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15670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958496-2203-4315-8C1C-63C52011F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7074560-0DBC-47B4-A74C-C1FBA6D7A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0915E2-B499-405A-A976-79E9E3616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665F-91EC-4799-8346-B23E5E295474}" type="datetimeFigureOut">
              <a:rPr lang="es-CL" smtClean="0"/>
              <a:t>20-10-2021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9AC5A6-0260-47A0-B03E-5B441A172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3B8C88-3658-44C9-8948-94FA6F026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3383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0587F5-6DFE-4351-9A69-8D9C87540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092B50-EF17-4387-B8D7-65B4D3F726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74BBFB-22ED-4274-BD8C-709F28277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785C2E-ABBF-44AF-892C-A0FE16511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665F-91EC-4799-8346-B23E5E295474}" type="datetimeFigureOut">
              <a:rPr lang="es-CL" smtClean="0"/>
              <a:t>20-10-2021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8B108-46A1-4561-A551-0ADD8F759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082290-68BF-4A3B-B69F-388DD94BF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40795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E7B5A3-1303-4A43-8506-B629AB734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70E8FD-7B56-4E96-BBB8-7C4058E85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C10D9A0-7C17-4CB7-9C16-31918F0AF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F1C59E-CC26-4E58-A9D5-E309C370A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186286-807C-46EB-9209-105F303CE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C9D18E2-AE2E-45E7-9625-384F9DCE0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665F-91EC-4799-8346-B23E5E295474}" type="datetimeFigureOut">
              <a:rPr lang="es-CL" smtClean="0"/>
              <a:t>20-10-2021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2AAE1C2-A4A8-47B5-8B36-75B8039BF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3483060-CDFB-4F0F-AC30-09385BEA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5261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5DD6D-AA8F-4C53-8D9C-E363A162C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3E2F82-4946-49FE-ADC3-AB6E32A04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665F-91EC-4799-8346-B23E5E295474}" type="datetimeFigureOut">
              <a:rPr lang="es-CL" smtClean="0"/>
              <a:t>20-10-2021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3CA65A0-B877-4CB5-A8D8-F798D0EEE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1FF9CA5-2DB6-4F94-81BE-F2AC8436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6676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C411BB7-8C32-41E9-9FEE-82BCC87BB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665F-91EC-4799-8346-B23E5E295474}" type="datetimeFigureOut">
              <a:rPr lang="es-CL" smtClean="0"/>
              <a:t>20-10-2021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02549B5-0EB9-4B54-B981-E58BAF1FE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E0A158-5976-4DE1-8411-FC128A372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5541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B95769-C9E9-497A-B796-D591E2540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AFE264-27FA-4ACC-886A-9560A23F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F86AC88-4B15-4156-B175-12B1C63D2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FACACF-AA62-4D1C-90B6-23C342067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665F-91EC-4799-8346-B23E5E295474}" type="datetimeFigureOut">
              <a:rPr lang="es-CL" smtClean="0"/>
              <a:t>20-10-2021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1EF0CB-C818-4B74-ADC0-A01CBF15F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597432-2D44-48EB-A111-BCDEA8462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30267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3A9D77-0435-4FF0-AEB7-B7298CDDA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7155947-44A6-4163-B729-010E7CF0C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7FAD9D-F336-492C-9978-4D34E52D0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B0BC7FD-2D04-46A9-B011-13224CB80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665F-91EC-4799-8346-B23E5E295474}" type="datetimeFigureOut">
              <a:rPr lang="es-CL" smtClean="0"/>
              <a:t>20-10-2021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3BD71FD-2A9E-4B28-AD24-878BC2D9B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55EFBD6-C013-4EE2-8225-AAD495C0E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43535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75808A3-4761-459C-A7C1-BBA0CC52A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5A41DC-A9AE-4717-9AEF-DEFEE76B7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BC8BBA-2FA1-4F95-B50E-3A6751D88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0665F-91EC-4799-8346-B23E5E295474}" type="datetimeFigureOut">
              <a:rPr lang="es-CL" smtClean="0"/>
              <a:t>20-10-2021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EC4AFB-91A6-4A0C-B96A-1AE678D0C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D98F9A-7533-4C57-BFE3-2AE779557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693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asminmaril@udec.c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10" Type="http://schemas.openxmlformats.org/officeDocument/2006/relationships/image" Target="../media/image48.png"/><Relationship Id="rId4" Type="http://schemas.openxmlformats.org/officeDocument/2006/relationships/image" Target="../media/image38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ustomXml" Target="../ink/ink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6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5.png"/><Relationship Id="rId2" Type="http://schemas.openxmlformats.org/officeDocument/2006/relationships/image" Target="../media/image53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1.png"/><Relationship Id="rId5" Type="http://schemas.openxmlformats.org/officeDocument/2006/relationships/image" Target="../media/image64.png"/><Relationship Id="rId15" Type="http://schemas.openxmlformats.org/officeDocument/2006/relationships/customXml" Target="../ink/ink6.xml"/><Relationship Id="rId10" Type="http://schemas.openxmlformats.org/officeDocument/2006/relationships/image" Target="../media/image70.png"/><Relationship Id="rId4" Type="http://schemas.openxmlformats.org/officeDocument/2006/relationships/image" Target="../media/image63.png"/><Relationship Id="rId9" Type="http://schemas.openxmlformats.org/officeDocument/2006/relationships/image" Target="../media/image69.png"/><Relationship Id="rId1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27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12" Type="http://schemas.openxmlformats.org/officeDocument/2006/relationships/image" Target="../media/image26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25.png"/><Relationship Id="rId5" Type="http://schemas.openxmlformats.org/officeDocument/2006/relationships/image" Target="../media/image10.png"/><Relationship Id="rId15" Type="http://schemas.openxmlformats.org/officeDocument/2006/relationships/image" Target="../media/image11.png"/><Relationship Id="rId10" Type="http://schemas.openxmlformats.org/officeDocument/2006/relationships/image" Target="../media/image250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Relationship Id="rId1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8.png"/><Relationship Id="rId7" Type="http://schemas.openxmlformats.org/officeDocument/2006/relationships/image" Target="../media/image7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10.png"/><Relationship Id="rId4" Type="http://schemas.openxmlformats.org/officeDocument/2006/relationships/image" Target="../media/image72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2.xml"/><Relationship Id="rId10" Type="http://schemas.openxmlformats.org/officeDocument/2006/relationships/image" Target="../media/image18.png"/><Relationship Id="rId4" Type="http://schemas.openxmlformats.org/officeDocument/2006/relationships/image" Target="../media/image150.png"/><Relationship Id="rId9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12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37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ste impresionante puente es la última locura arquitectónica de China y  lleva más de 200.000 visitantes">
            <a:extLst>
              <a:ext uri="{FF2B5EF4-FFF2-40B4-BE49-F238E27FC236}">
                <a16:creationId xmlns:a16="http://schemas.microsoft.com/office/drawing/2014/main" id="{8235FA94-B873-469E-92BD-270D0CC65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7F4694-0B0D-4CEB-86BB-37A11787D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381344" cy="2387600"/>
          </a:xfrm>
        </p:spPr>
        <p:txBody>
          <a:bodyPr>
            <a:normAutofit/>
          </a:bodyPr>
          <a:lstStyle/>
          <a:p>
            <a:pPr algn="l"/>
            <a:r>
              <a:rPr lang="es-CL" sz="6600" dirty="0"/>
              <a:t>Práctica N°6: Esfuerzo Axial, Torsión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9AC1C2-3AF8-4890-A7CF-2DB36DAC3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s-CL" sz="1300"/>
              <a:t>Ayudante: Yasmin Maril </a:t>
            </a:r>
            <a:r>
              <a:rPr lang="es-CL" sz="13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yasminmaril@udec.cl</a:t>
            </a:r>
            <a:endParaRPr lang="es-CL" sz="1300"/>
          </a:p>
          <a:p>
            <a:pPr algn="l"/>
            <a:r>
              <a:rPr lang="es-CL" sz="1300"/>
              <a:t>Profesor: Dr. Carlos </a:t>
            </a:r>
            <a:r>
              <a:rPr lang="es-CL" sz="1300" err="1"/>
              <a:t>Camurri</a:t>
            </a:r>
            <a:endParaRPr lang="es-CL" sz="1300"/>
          </a:p>
        </p:txBody>
      </p:sp>
    </p:spTree>
    <p:extLst>
      <p:ext uri="{BB962C8B-B14F-4D97-AF65-F5344CB8AC3E}">
        <p14:creationId xmlns:p14="http://schemas.microsoft.com/office/powerpoint/2010/main" val="1067047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AE8C72-EA15-468D-B222-7050F825D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6997"/>
            <a:ext cx="10515600" cy="4351338"/>
          </a:xfrm>
        </p:spPr>
        <p:txBody>
          <a:bodyPr/>
          <a:lstStyle/>
          <a:p>
            <a:r>
              <a:rPr lang="es-CL" dirty="0"/>
              <a:t>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36198C26-93EE-4AF7-9C3B-C49E89702DE4}"/>
                  </a:ext>
                </a:extLst>
              </p:cNvPr>
              <p:cNvSpPr txBox="1"/>
              <p:nvPr/>
            </p:nvSpPr>
            <p:spPr>
              <a:xfrm>
                <a:off x="2061371" y="1716015"/>
                <a:ext cx="8777866" cy="14867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𝐵𝐶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𝐵𝐶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𝐵𝐶</m:t>
                              </m:r>
                            </m:sub>
                          </m:s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−(2000−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)∙30"</m:t>
                          </m:r>
                        </m:num>
                        <m:den>
                          <m:f>
                            <m:fPr>
                              <m:ctrlPr>
                                <a:rPr lang="es-C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(3</m:t>
                                  </m:r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"</m:t>
                                  </m:r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28,9×</m:t>
                          </m:r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  <m:f>
                            <m:f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𝑝𝑢𝑙𝑔</m:t>
                                  </m:r>
                                </m:e>
                                <m:sup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=−0,148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s-C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2000−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s-CL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s-CL" i="1">
                          <a:latin typeface="Cambria Math" panose="02040503050406030204" pitchFamily="18" charset="0"/>
                        </a:rPr>
                        <m:t>0,148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2000−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503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𝑙𝑏</m:t>
                          </m:r>
                        </m:e>
                      </m:d>
                    </m:oMath>
                  </m:oMathPara>
                </a14:m>
                <a:endParaRPr lang="es-CL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=−2,21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𝑝𝑢𝑙𝑔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36198C26-93EE-4AF7-9C3B-C49E89702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371" y="1716015"/>
                <a:ext cx="8777866" cy="1486754"/>
              </a:xfrm>
              <a:prstGeom prst="rect">
                <a:avLst/>
              </a:prstGeom>
              <a:blipFill>
                <a:blip r:embed="rId2"/>
                <a:stretch>
                  <a:fillRect b="-2869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37E2B330-4CCE-4F15-B01A-E29BBBF462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"/>
          <a:stretch/>
        </p:blipFill>
        <p:spPr>
          <a:xfrm>
            <a:off x="3287891" y="3829968"/>
            <a:ext cx="5328540" cy="214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33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555D0F-BAB6-4C58-BC5F-E19BF6B29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Ejercicio 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3E171C-1269-4E91-8109-D53335318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3175" cy="4351338"/>
          </a:xfrm>
        </p:spPr>
        <p:txBody>
          <a:bodyPr/>
          <a:lstStyle/>
          <a:p>
            <a:pPr marL="0" indent="0" algn="l">
              <a:buNone/>
            </a:pPr>
            <a:r>
              <a:rPr lang="es-ES" sz="1800" b="0" i="0" u="none" strike="noStrike" baseline="0" dirty="0"/>
              <a:t>Las dos porciones de la varilla </a:t>
            </a:r>
            <a:r>
              <a:rPr lang="es-ES" sz="1800" b="0" i="1" u="none" strike="noStrike" baseline="0" dirty="0"/>
              <a:t>ABC </a:t>
            </a:r>
            <a:r>
              <a:rPr lang="es-ES" sz="1800" b="0" i="0" u="none" strike="noStrike" baseline="0" dirty="0"/>
              <a:t>están hechas de un aluminio (</a:t>
            </a:r>
            <a:r>
              <a:rPr lang="es-ES" sz="1800" b="0" i="1" u="none" strike="noStrike" baseline="0" dirty="0"/>
              <a:t>E=</a:t>
            </a:r>
            <a:r>
              <a:rPr lang="es-ES" sz="1800" b="0" i="0" u="none" strike="noStrike" baseline="0" dirty="0"/>
              <a:t>70 </a:t>
            </a:r>
            <a:r>
              <a:rPr lang="es-ES" sz="1800" b="0" i="0" u="none" strike="noStrike" baseline="0" dirty="0" err="1"/>
              <a:t>Gpa</a:t>
            </a:r>
            <a:r>
              <a:rPr lang="es-ES" sz="1800" b="0" i="0" u="none" strike="noStrike" baseline="0" dirty="0"/>
              <a:t>). Si se sabe que la magnitud de </a:t>
            </a:r>
            <a:r>
              <a:rPr lang="es-ES" sz="1800" b="1" i="0" u="none" strike="noStrike" baseline="0" dirty="0"/>
              <a:t>P </a:t>
            </a:r>
            <a:r>
              <a:rPr lang="es-ES" sz="1800" b="0" i="0" u="none" strike="noStrike" baseline="0" dirty="0"/>
              <a:t>es de 4 kN, encuentre</a:t>
            </a:r>
          </a:p>
          <a:p>
            <a:pPr marL="342900" indent="-342900" algn="l">
              <a:buAutoNum type="alphaLcParenR"/>
            </a:pPr>
            <a:r>
              <a:rPr lang="es-ES" sz="1800" b="0" i="0" u="none" strike="noStrike" baseline="0" dirty="0"/>
              <a:t>el valor de </a:t>
            </a:r>
            <a:r>
              <a:rPr lang="es-ES" sz="1800" b="1" i="0" u="none" strike="noStrike" baseline="0" dirty="0"/>
              <a:t>Q </a:t>
            </a:r>
            <a:r>
              <a:rPr lang="es-ES" sz="1800" b="0" i="0" u="none" strike="noStrike" baseline="0" dirty="0"/>
              <a:t>para que la deformación total de la barra es nula.</a:t>
            </a:r>
          </a:p>
          <a:p>
            <a:pPr marL="342900" indent="-342900" algn="l">
              <a:buAutoNum type="alphaLcParenR"/>
            </a:pPr>
            <a:r>
              <a:rPr lang="es-ES" sz="1800" b="0" i="0" u="none" strike="noStrike" baseline="0" dirty="0"/>
              <a:t>la deflexión correspondiente de </a:t>
            </a:r>
            <a:r>
              <a:rPr lang="es-ES" sz="1800" b="0" i="1" u="none" strike="noStrike" baseline="0" dirty="0"/>
              <a:t>B</a:t>
            </a:r>
            <a:r>
              <a:rPr lang="es-ES" sz="1800" b="0" i="0" u="none" strike="noStrike" baseline="0" dirty="0"/>
              <a:t>.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862C913-1370-4DDD-B689-720EDC25E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282" y="464813"/>
            <a:ext cx="3988627" cy="587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34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42115B-36B2-4EF8-A584-F0E86A838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65" y="107254"/>
            <a:ext cx="9538699" cy="662781"/>
          </a:xfrm>
        </p:spPr>
        <p:txBody>
          <a:bodyPr>
            <a:normAutofit/>
          </a:bodyPr>
          <a:lstStyle/>
          <a:p>
            <a:r>
              <a:rPr lang="es-CL" sz="2800" dirty="0"/>
              <a:t>Solución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AF4C0CD-455C-4F8A-8C5A-A83D33C9C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9" y="904989"/>
            <a:ext cx="3988627" cy="5878384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07B1E59-D2AB-4665-AC67-5AA8DD328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1204"/>
          <a:stretch/>
        </p:blipFill>
        <p:spPr>
          <a:xfrm>
            <a:off x="4303058" y="817929"/>
            <a:ext cx="2535559" cy="144975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A07E9A3-4E1E-4D2D-81CB-DCD087D934D9}"/>
              </a:ext>
            </a:extLst>
          </p:cNvPr>
          <p:cNvSpPr txBox="1"/>
          <p:nvPr/>
        </p:nvSpPr>
        <p:spPr>
          <a:xfrm>
            <a:off x="4588387" y="426154"/>
            <a:ext cx="1352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DCL zona AB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1A909F7-FAAF-4240-B510-6AE428B193D4}"/>
              </a:ext>
            </a:extLst>
          </p:cNvPr>
          <p:cNvSpPr txBox="1"/>
          <p:nvPr/>
        </p:nvSpPr>
        <p:spPr>
          <a:xfrm>
            <a:off x="4631427" y="3291980"/>
            <a:ext cx="1343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DCL zona BC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49B8E52-B995-40F4-B20A-19C254B2D7A2}"/>
                  </a:ext>
                </a:extLst>
              </p:cNvPr>
              <p:cNvSpPr txBox="1"/>
              <p:nvPr/>
            </p:nvSpPr>
            <p:spPr>
              <a:xfrm>
                <a:off x="6467584" y="866786"/>
                <a:ext cx="5672711" cy="1719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L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s-CL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4000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0,4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f>
                            <m:fPr>
                              <m:ctrlPr>
                                <a:rPr lang="es-C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(0,02</m:t>
                                  </m:r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70×</m:t>
                          </m:r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  <m:f>
                            <m:f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</m:oMath>
                  </m:oMathPara>
                </a14:m>
                <a:endParaRPr lang="es-CL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s-CL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72,756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49B8E52-B995-40F4-B20A-19C254B2D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584" y="866786"/>
                <a:ext cx="5672711" cy="1719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4247BCB8-1B78-4EB5-99DE-77AEE73C5F3D}"/>
              </a:ext>
            </a:extLst>
          </p:cNvPr>
          <p:cNvCxnSpPr>
            <a:cxnSpLocks/>
          </p:cNvCxnSpPr>
          <p:nvPr/>
        </p:nvCxnSpPr>
        <p:spPr>
          <a:xfrm>
            <a:off x="5121047" y="2290953"/>
            <a:ext cx="0" cy="4828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28C1079-B0B7-4427-9652-36E30E25FE9D}"/>
                  </a:ext>
                </a:extLst>
              </p:cNvPr>
              <p:cNvSpPr txBox="1"/>
              <p:nvPr/>
            </p:nvSpPr>
            <p:spPr>
              <a:xfrm>
                <a:off x="4816446" y="2473883"/>
                <a:ext cx="9733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s-CL" b="0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28C1079-B0B7-4427-9652-36E30E25F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446" y="2473883"/>
                <a:ext cx="97334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FBDFC558-C812-4751-A4CB-C0D8CA107B84}"/>
                  </a:ext>
                </a:extLst>
              </p:cNvPr>
              <p:cNvSpPr txBox="1"/>
              <p:nvPr/>
            </p:nvSpPr>
            <p:spPr>
              <a:xfrm>
                <a:off x="1993135" y="166884"/>
                <a:ext cx="2276446" cy="88787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s-CL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P=4 </a:t>
                </a:r>
                <a:r>
                  <a:rPr lang="es-CL" b="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GPa</a:t>
                </a:r>
                <a:endParaRPr lang="es-CL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𝐺𝑃𝑎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=10</m:t>
                          </m:r>
                        </m:e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FBDFC558-C812-4751-A4CB-C0D8CA107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35" y="166884"/>
                <a:ext cx="2276446" cy="887872"/>
              </a:xfrm>
              <a:prstGeom prst="rect">
                <a:avLst/>
              </a:prstGeom>
              <a:blipFill>
                <a:blip r:embed="rId5"/>
                <a:stretch>
                  <a:fillRect t="-337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n 16">
            <a:extLst>
              <a:ext uri="{FF2B5EF4-FFF2-40B4-BE49-F238E27FC236}">
                <a16:creationId xmlns:a16="http://schemas.microsoft.com/office/drawing/2014/main" id="{A7A5CB80-6FE2-43C9-B9C5-74AE528E1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128"/>
          <a:stretch/>
        </p:blipFill>
        <p:spPr>
          <a:xfrm>
            <a:off x="4636599" y="3610403"/>
            <a:ext cx="2356511" cy="2704498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D0EAD74B-5B4C-4957-8042-C5A58BB4D3B4}"/>
              </a:ext>
            </a:extLst>
          </p:cNvPr>
          <p:cNvCxnSpPr>
            <a:cxnSpLocks/>
          </p:cNvCxnSpPr>
          <p:nvPr/>
        </p:nvCxnSpPr>
        <p:spPr>
          <a:xfrm flipV="1">
            <a:off x="5379553" y="6305297"/>
            <a:ext cx="0" cy="4454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AC6CEBD8-58C3-45D9-8CDA-C7280309CD6B}"/>
                  </a:ext>
                </a:extLst>
              </p:cNvPr>
              <p:cNvSpPr txBox="1"/>
              <p:nvPr/>
            </p:nvSpPr>
            <p:spPr>
              <a:xfrm>
                <a:off x="5488136" y="6381414"/>
                <a:ext cx="9733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L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b="0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AC6CEBD8-58C3-45D9-8CDA-C7280309C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136" y="6381414"/>
                <a:ext cx="973344" cy="369332"/>
              </a:xfrm>
              <a:prstGeom prst="rect">
                <a:avLst/>
              </a:prstGeom>
              <a:blipFill>
                <a:blip r:embed="rId6"/>
                <a:stretch>
                  <a:fillRect l="-1250" r="-625" b="-1333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4F9D550B-4E8D-4716-B937-9643912C6FD4}"/>
                  </a:ext>
                </a:extLst>
              </p:cNvPr>
              <p:cNvSpPr txBox="1"/>
              <p:nvPr/>
            </p:nvSpPr>
            <p:spPr>
              <a:xfrm>
                <a:off x="6743689" y="3149510"/>
                <a:ext cx="5120502" cy="17196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𝐵𝐶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𝐵𝐶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𝐵𝐶</m:t>
                              </m:r>
                            </m:sub>
                          </m:s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CL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s-CL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)∙0,5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f>
                            <m:fPr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(0,0</m:t>
                                  </m:r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∙70×</m:t>
                          </m:r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  <m:f>
                            <m:fPr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</m:oMath>
                  </m:oMathPara>
                </a14:m>
                <a:endParaRPr lang="es-CL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s-CL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−2,526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4F9D550B-4E8D-4716-B937-9643912C6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689" y="3149510"/>
                <a:ext cx="5120502" cy="1719638"/>
              </a:xfrm>
              <a:prstGeom prst="rect">
                <a:avLst/>
              </a:prstGeom>
              <a:blipFill>
                <a:blip r:embed="rId7"/>
                <a:stretch>
                  <a:fillRect b="-248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uadroTexto 22">
            <a:extLst>
              <a:ext uri="{FF2B5EF4-FFF2-40B4-BE49-F238E27FC236}">
                <a16:creationId xmlns:a16="http://schemas.microsoft.com/office/drawing/2014/main" id="{7BCA7908-70C9-4F7A-BECD-9498CE9FAAFD}"/>
              </a:ext>
            </a:extLst>
          </p:cNvPr>
          <p:cNvSpPr txBox="1"/>
          <p:nvPr/>
        </p:nvSpPr>
        <p:spPr>
          <a:xfrm>
            <a:off x="11017498" y="2189993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Tracción 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886092B-0635-4B2F-8396-FB366CA8277E}"/>
              </a:ext>
            </a:extLst>
          </p:cNvPr>
          <p:cNvSpPr txBox="1"/>
          <p:nvPr/>
        </p:nvSpPr>
        <p:spPr>
          <a:xfrm>
            <a:off x="10877024" y="4597679"/>
            <a:ext cx="131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Compresión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5CA2C77A-625F-45A3-815C-2AC7E589F902}"/>
                  </a:ext>
                </a:extLst>
              </p:cNvPr>
              <p:cNvSpPr txBox="1"/>
              <p:nvPr/>
            </p:nvSpPr>
            <p:spPr>
              <a:xfrm>
                <a:off x="7501674" y="5188688"/>
                <a:ext cx="45294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𝐹𝑖𝑛𝑎𝑙𝑚𝑒𝑛𝑡𝑒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s-CL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𝐴𝐶</m:t>
                        </m:r>
                      </m:sub>
                    </m:sSub>
                    <m:r>
                      <a:rPr lang="es-CL" b="0" i="1" smtClean="0">
                        <a:latin typeface="Cambria Math" panose="02040503050406030204" pitchFamily="18" charset="0"/>
                      </a:rPr>
                      <m:t>=0→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s-CL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s-CL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s-CL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𝐵𝑐</m:t>
                        </m:r>
                      </m:sub>
                    </m:sSub>
                  </m:oMath>
                </a14:m>
                <a:r>
                  <a:rPr lang="es-CL" dirty="0"/>
                  <a:t> </a:t>
                </a:r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5CA2C77A-625F-45A3-815C-2AC7E589F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674" y="5188688"/>
                <a:ext cx="452943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B26C4873-8119-42E0-934E-40D989B4392D}"/>
                  </a:ext>
                </a:extLst>
              </p:cNvPr>
              <p:cNvSpPr txBox="1"/>
              <p:nvPr/>
            </p:nvSpPr>
            <p:spPr>
              <a:xfrm>
                <a:off x="7026941" y="5688322"/>
                <a:ext cx="49539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>
                          <a:latin typeface="Cambria Math" panose="02040503050406030204" pitchFamily="18" charset="0"/>
                        </a:rPr>
                        <m:t>72,756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es-CL" i="1">
                          <a:latin typeface="Cambria Math" panose="02040503050406030204" pitchFamily="18" charset="0"/>
                        </a:rPr>
                        <m:t>=2,526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B26C4873-8119-42E0-934E-40D989B43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941" y="5688322"/>
                <a:ext cx="4953942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C2D85836-FFB2-425D-8071-1711650BB4E5}"/>
                  </a:ext>
                </a:extLst>
              </p:cNvPr>
              <p:cNvSpPr txBox="1"/>
              <p:nvPr/>
            </p:nvSpPr>
            <p:spPr>
              <a:xfrm>
                <a:off x="7952198" y="6196748"/>
                <a:ext cx="34018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=32,8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𝐾𝑁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C2D85836-FFB2-425D-8071-1711650BB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198" y="6196748"/>
                <a:ext cx="3401890" cy="369332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79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9" grpId="0"/>
      <p:bldP spid="21" grpId="0"/>
      <p:bldP spid="25" grpId="0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5BD9CA-80D9-4B1E-8427-E470CFE1F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752" y="207469"/>
            <a:ext cx="10515600" cy="1325563"/>
          </a:xfrm>
        </p:spPr>
        <p:txBody>
          <a:bodyPr/>
          <a:lstStyle/>
          <a:p>
            <a:r>
              <a:rPr lang="es-CL" dirty="0">
                <a:cs typeface="Calibri Light"/>
              </a:rPr>
              <a:t>.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AE8C72-EA15-468D-B222-7050F825D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b)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F54249F-0E35-4344-867A-8F194DE18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282" y="464813"/>
            <a:ext cx="3988627" cy="5878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7E35146F-6CAB-4218-B205-A0F9A3EBA898}"/>
                  </a:ext>
                </a:extLst>
              </p:cNvPr>
              <p:cNvSpPr txBox="1"/>
              <p:nvPr/>
            </p:nvSpPr>
            <p:spPr>
              <a:xfrm>
                <a:off x="2079222" y="2281656"/>
                <a:ext cx="5120502" cy="27956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𝐵𝐶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𝐵𝐶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𝐵𝐶</m:t>
                              </m:r>
                            </m:sub>
                          </m:s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CL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s-CL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)∙0,5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f>
                            <m:fPr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(0,0</m:t>
                                  </m:r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∙70×</m:t>
                          </m:r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  <m:f>
                            <m:fPr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</m:oMath>
                  </m:oMathPara>
                </a14:m>
                <a:endParaRPr lang="es-CL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es-CL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32800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−4000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)∙0,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f>
                            <m:fPr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(0,06</m:t>
                                  </m:r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∙70×</m:t>
                          </m:r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  <m:f>
                            <m:fPr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</m:oMath>
                  </m:oMathPara>
                </a14:m>
                <a:endParaRPr lang="es-CL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es-CL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L" i="1">
                          <a:latin typeface="Cambria Math" panose="02040503050406030204" pitchFamily="18" charset="0"/>
                        </a:rPr>
                        <m:t>72,756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s-CL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s-CL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7E35146F-6CAB-4218-B205-A0F9A3EBA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222" y="2281656"/>
                <a:ext cx="5120502" cy="27956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21A2886-71B6-435A-87FA-247644D77B2B}"/>
                  </a:ext>
                </a:extLst>
              </p14:cNvPr>
              <p14:cNvContentPartPr/>
              <p14:nvPr/>
            </p14:nvContentPartPr>
            <p14:xfrm>
              <a:off x="1878723" y="3783723"/>
              <a:ext cx="9525" cy="9525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21A2886-71B6-435A-87FA-247644D77B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1998" y="3307473"/>
                <a:ext cx="952500" cy="95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756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7AFE74-7329-4242-AFF8-76A6E96BC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Ejercicio 3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2E8775-599D-49D6-938D-7DB20CCE5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974" y="1603276"/>
            <a:ext cx="10114052" cy="1996362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Una varilla de longitud L, área de sección transversal A1 y módulo de elasticidad E1, se ha colocado dentro de un tubo con la misma longitud L, pero de área de sección transversal A2 y módulo de elasticidad E2 </a:t>
            </a:r>
          </a:p>
          <a:p>
            <a:r>
              <a:rPr lang="es-ES" dirty="0"/>
              <a:t>¿Cuál es la deformación de la varilla y del tubo cuando una fuerza P se ejerce en la placa rígida del extremo como se muestra en la figura?</a:t>
            </a:r>
            <a:endParaRPr lang="es-CL" dirty="0"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587B9093-BD97-4D77-A36C-5931EF9B9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12" y="3599638"/>
            <a:ext cx="5748987" cy="27077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2204BBFB-BE75-48ED-BCF0-0A56567AE0F7}"/>
                  </a:ext>
                </a:extLst>
              </p:cNvPr>
              <p:cNvSpPr txBox="1"/>
              <p:nvPr/>
            </p:nvSpPr>
            <p:spPr>
              <a:xfrm>
                <a:off x="7940893" y="4078267"/>
                <a:ext cx="2753487" cy="60907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2204BBFB-BE75-48ED-BCF0-0A56567AE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893" y="4078267"/>
                <a:ext cx="2753487" cy="609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78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D0E0A-1520-4F76-A88D-41B732CCC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90F654C-17BA-453C-B9DE-A31F96F491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258" y="5376539"/>
                <a:ext cx="2363911" cy="134276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s-CL" sz="2000" dirty="0"/>
                  <a:t>DCL placa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CL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es-CL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s-CL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s-CL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s-CL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s-CL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L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sz="2000" b="0" dirty="0"/>
              </a:p>
              <a:p>
                <a:pPr marL="0" indent="0">
                  <a:buNone/>
                </a:pPr>
                <a:endParaRPr lang="es-CL" sz="2000" b="0" dirty="0"/>
              </a:p>
              <a:p>
                <a:pPr marL="0" indent="0">
                  <a:buNone/>
                </a:pPr>
                <a:endParaRPr lang="es-CL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90F654C-17BA-453C-B9DE-A31F96F491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258" y="5376539"/>
                <a:ext cx="2363911" cy="1342760"/>
              </a:xfrm>
              <a:blipFill>
                <a:blip r:embed="rId2"/>
                <a:stretch>
                  <a:fillRect t="-500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FA06DFBA-B4B0-4DBC-9F62-5E63EF74E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89" t="81448"/>
          <a:stretch/>
        </p:blipFill>
        <p:spPr>
          <a:xfrm>
            <a:off x="2672324" y="5290439"/>
            <a:ext cx="3539073" cy="1183990"/>
          </a:xfrm>
          <a:prstGeom prst="rect">
            <a:avLst/>
          </a:prstGeo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428D85A2-9736-48ED-9ECE-EE2905BD83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43" y="227118"/>
            <a:ext cx="4864362" cy="4145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5AF0FAA-5DAF-4461-9BDF-9B1EF086EAA8}"/>
                  </a:ext>
                </a:extLst>
              </p:cNvPr>
              <p:cNvSpPr txBox="1"/>
              <p:nvPr/>
            </p:nvSpPr>
            <p:spPr>
              <a:xfrm>
                <a:off x="4846834" y="2423597"/>
                <a:ext cx="6097712" cy="683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𝑣𝑎𝑟𝑖𝑙𝑙𝑎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𝑣𝑎𝑟𝑖𝑙𝑙𝑎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𝑣𝑎𝑟𝑖𝑙𝑙𝑎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𝑣𝑎𝑟𝑖𝑙𝑙𝑎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𝑣𝑎𝑟𝑖𝑙𝑙𝑎</m:t>
                              </m:r>
                            </m:sub>
                          </m:sSub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5AF0FAA-5DAF-4461-9BDF-9B1EF086E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834" y="2423597"/>
                <a:ext cx="6097712" cy="6834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102D053-B8CD-4CA3-A5EE-B8662A2845BC}"/>
                  </a:ext>
                </a:extLst>
              </p:cNvPr>
              <p:cNvSpPr txBox="1"/>
              <p:nvPr/>
            </p:nvSpPr>
            <p:spPr>
              <a:xfrm>
                <a:off x="4846834" y="3429000"/>
                <a:ext cx="6097712" cy="683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𝑡𝑢𝑏𝑜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𝑡𝑢𝑏𝑜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𝑡𝑢𝑏𝑜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𝑡𝑢𝑏𝑜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𝑡𝑢𝑏𝑜</m:t>
                              </m:r>
                            </m:sub>
                          </m:sSub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102D053-B8CD-4CA3-A5EE-B8662A284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834" y="3429000"/>
                <a:ext cx="6097712" cy="6834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00FCE53-052C-4B8F-90D4-FC66FB8E9AEC}"/>
                  </a:ext>
                </a:extLst>
              </p:cNvPr>
              <p:cNvSpPr txBox="1"/>
              <p:nvPr/>
            </p:nvSpPr>
            <p:spPr>
              <a:xfrm>
                <a:off x="6370218" y="4249737"/>
                <a:ext cx="33684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𝑣𝑎𝑟𝑖𝑙𝑙𝑎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𝑡𝑢𝑏𝑜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00FCE53-052C-4B8F-90D4-FC66FB8E9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218" y="4249737"/>
                <a:ext cx="336846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B99F4815-ABF8-4D45-998A-843E8152FAC3}"/>
                  </a:ext>
                </a:extLst>
              </p:cNvPr>
              <p:cNvSpPr txBox="1"/>
              <p:nvPr/>
            </p:nvSpPr>
            <p:spPr>
              <a:xfrm>
                <a:off x="7008721" y="4867931"/>
                <a:ext cx="2091460" cy="656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CL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B99F4815-ABF8-4D45-998A-843E8152F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721" y="4867931"/>
                <a:ext cx="2091460" cy="6562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4DF3D45D-31BA-411E-A0C0-9AEB1B512E12}"/>
                  </a:ext>
                </a:extLst>
              </p:cNvPr>
              <p:cNvSpPr txBox="1"/>
              <p:nvPr/>
            </p:nvSpPr>
            <p:spPr>
              <a:xfrm>
                <a:off x="9100181" y="4842539"/>
                <a:ext cx="2091460" cy="656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4DF3D45D-31BA-411E-A0C0-9AEB1B512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181" y="4842539"/>
                <a:ext cx="2091460" cy="6562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7E13C881-A594-428F-BFF6-52B914A2D82C}"/>
                  </a:ext>
                </a:extLst>
              </p:cNvPr>
              <p:cNvSpPr txBox="1"/>
              <p:nvPr/>
            </p:nvSpPr>
            <p:spPr>
              <a:xfrm>
                <a:off x="6745229" y="5722215"/>
                <a:ext cx="3368467" cy="665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CL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7E13C881-A594-428F-BFF6-52B914A2D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229" y="5722215"/>
                <a:ext cx="3368467" cy="66524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97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13" grpId="0"/>
      <p:bldP spid="15" grpId="0"/>
      <p:bldP spid="17" grpId="0"/>
      <p:bldP spid="18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589777-B7E7-47D6-B258-191511E6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Test 3 2020 Ejercicio 1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C3C2AFED-06AF-42B3-8327-524ECC993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163"/>
          <a:stretch/>
        </p:blipFill>
        <p:spPr>
          <a:xfrm rot="5400000">
            <a:off x="3640094" y="55177"/>
            <a:ext cx="4601254" cy="7872277"/>
          </a:xfrm>
        </p:spPr>
      </p:pic>
    </p:spTree>
    <p:extLst>
      <p:ext uri="{BB962C8B-B14F-4D97-AF65-F5344CB8AC3E}">
        <p14:creationId xmlns:p14="http://schemas.microsoft.com/office/powerpoint/2010/main" val="1822963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E1ADDA-0CE2-4F3F-B880-4402415B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Cubo 3">
            <a:extLst>
              <a:ext uri="{FF2B5EF4-FFF2-40B4-BE49-F238E27FC236}">
                <a16:creationId xmlns:a16="http://schemas.microsoft.com/office/drawing/2014/main" id="{6AAE4324-D108-4239-B4A3-828BE76DF738}"/>
              </a:ext>
            </a:extLst>
          </p:cNvPr>
          <p:cNvSpPr/>
          <p:nvPr/>
        </p:nvSpPr>
        <p:spPr>
          <a:xfrm>
            <a:off x="998972" y="2445401"/>
            <a:ext cx="3595956" cy="356698"/>
          </a:xfrm>
          <a:prstGeom prst="cub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Cubo 5">
            <a:extLst>
              <a:ext uri="{FF2B5EF4-FFF2-40B4-BE49-F238E27FC236}">
                <a16:creationId xmlns:a16="http://schemas.microsoft.com/office/drawing/2014/main" id="{7CE4A235-95AC-4EB2-B890-881CD13C44D9}"/>
              </a:ext>
            </a:extLst>
          </p:cNvPr>
          <p:cNvSpPr/>
          <p:nvPr/>
        </p:nvSpPr>
        <p:spPr>
          <a:xfrm>
            <a:off x="998972" y="3981557"/>
            <a:ext cx="3595956" cy="357819"/>
          </a:xfrm>
          <a:prstGeom prst="cub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Cubo 6">
            <a:extLst>
              <a:ext uri="{FF2B5EF4-FFF2-40B4-BE49-F238E27FC236}">
                <a16:creationId xmlns:a16="http://schemas.microsoft.com/office/drawing/2014/main" id="{BFA08FF1-3F5C-4D4A-B0E2-C3BAFCAD3EE9}"/>
              </a:ext>
            </a:extLst>
          </p:cNvPr>
          <p:cNvSpPr/>
          <p:nvPr/>
        </p:nvSpPr>
        <p:spPr>
          <a:xfrm>
            <a:off x="998972" y="2884173"/>
            <a:ext cx="3595956" cy="962909"/>
          </a:xfrm>
          <a:prstGeom prst="cub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D44CE25-54BC-42AF-8754-856CEAF6D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623" t="81448" r="31307"/>
          <a:stretch/>
        </p:blipFill>
        <p:spPr>
          <a:xfrm>
            <a:off x="4407876" y="4992973"/>
            <a:ext cx="236043" cy="1183990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06219D9D-DB27-4C16-9631-2D10191AE8E4}"/>
              </a:ext>
            </a:extLst>
          </p:cNvPr>
          <p:cNvCxnSpPr>
            <a:cxnSpLocks/>
          </p:cNvCxnSpPr>
          <p:nvPr/>
        </p:nvCxnSpPr>
        <p:spPr>
          <a:xfrm>
            <a:off x="4767209" y="5569756"/>
            <a:ext cx="65754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B1F39714-2BD3-4476-91E8-2FE4EB469249}"/>
                  </a:ext>
                </a:extLst>
              </p:cNvPr>
              <p:cNvSpPr txBox="1"/>
              <p:nvPr/>
            </p:nvSpPr>
            <p:spPr>
              <a:xfrm>
                <a:off x="5327413" y="5385090"/>
                <a:ext cx="9733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s-CL" b="0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B1F39714-2BD3-4476-91E8-2FE4EB469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413" y="5385090"/>
                <a:ext cx="9733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184FE7F-050A-4514-B1A4-A4FA5CF4937F}"/>
              </a:ext>
            </a:extLst>
          </p:cNvPr>
          <p:cNvCxnSpPr>
            <a:cxnSpLocks/>
          </p:cNvCxnSpPr>
          <p:nvPr/>
        </p:nvCxnSpPr>
        <p:spPr>
          <a:xfrm flipH="1">
            <a:off x="3414445" y="5250976"/>
            <a:ext cx="934948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0834A9F6-EA20-42EC-9FD7-A7988F18BEB8}"/>
              </a:ext>
            </a:extLst>
          </p:cNvPr>
          <p:cNvCxnSpPr>
            <a:cxnSpLocks/>
          </p:cNvCxnSpPr>
          <p:nvPr/>
        </p:nvCxnSpPr>
        <p:spPr>
          <a:xfrm flipH="1">
            <a:off x="3414445" y="5816961"/>
            <a:ext cx="934948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AA9059F8-B6E3-48C8-A93F-C3694A242C6C}"/>
              </a:ext>
            </a:extLst>
          </p:cNvPr>
          <p:cNvCxnSpPr>
            <a:cxnSpLocks/>
          </p:cNvCxnSpPr>
          <p:nvPr/>
        </p:nvCxnSpPr>
        <p:spPr>
          <a:xfrm flipH="1">
            <a:off x="3380198" y="5549283"/>
            <a:ext cx="934948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D93E124E-F568-4012-9740-13346463CF27}"/>
                  </a:ext>
                </a:extLst>
              </p:cNvPr>
              <p:cNvSpPr txBox="1"/>
              <p:nvPr/>
            </p:nvSpPr>
            <p:spPr>
              <a:xfrm>
                <a:off x="2122702" y="5078312"/>
                <a:ext cx="1724970" cy="369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𝑍𝑛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D93E124E-F568-4012-9740-13346463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702" y="5078312"/>
                <a:ext cx="1724970" cy="3693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F8E80822-A6AB-4A64-B331-494463F1EC8C}"/>
                  </a:ext>
                </a:extLst>
              </p:cNvPr>
              <p:cNvSpPr txBox="1"/>
              <p:nvPr/>
            </p:nvSpPr>
            <p:spPr>
              <a:xfrm>
                <a:off x="2194358" y="5650218"/>
                <a:ext cx="1724970" cy="369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𝑍𝑛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F8E80822-A6AB-4A64-B331-494463F1E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358" y="5650218"/>
                <a:ext cx="1724970" cy="3693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A5700E4E-C7A3-4BF8-BFBD-C16C666304BC}"/>
                  </a:ext>
                </a:extLst>
              </p:cNvPr>
              <p:cNvSpPr txBox="1"/>
              <p:nvPr/>
            </p:nvSpPr>
            <p:spPr>
              <a:xfrm>
                <a:off x="2180198" y="5338735"/>
                <a:ext cx="1724970" cy="369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𝐴𝑐𝑒𝑟𝑜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A5700E4E-C7A3-4BF8-BFBD-C16C66630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198" y="5338735"/>
                <a:ext cx="1724970" cy="3693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Marcador de contenido 2">
                <a:extLst>
                  <a:ext uri="{FF2B5EF4-FFF2-40B4-BE49-F238E27FC236}">
                    <a16:creationId xmlns:a16="http://schemas.microsoft.com/office/drawing/2014/main" id="{6FE48A98-77E1-4E13-9182-98B2F345E2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8557" y="5078312"/>
                <a:ext cx="2922273" cy="13427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s-CL" sz="2000" dirty="0"/>
                  <a:t>DCL placa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CL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es-CL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s-CL" sz="20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s-CL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sSub>
                        <m:sSubPr>
                          <m:ctrlPr>
                            <a:rPr lang="es-CL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𝑍𝑛</m:t>
                          </m:r>
                        </m:sub>
                      </m:sSub>
                      <m:r>
                        <a:rPr lang="es-CL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𝑎𝑐𝑒𝑟𝑜</m:t>
                          </m:r>
                        </m:sub>
                      </m:sSub>
                      <m:r>
                        <a:rPr lang="es-CL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s-CL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s-CL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s-CL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s-CL" dirty="0"/>
              </a:p>
            </p:txBody>
          </p:sp>
        </mc:Choice>
        <mc:Fallback xmlns="">
          <p:sp>
            <p:nvSpPr>
              <p:cNvPr id="24" name="Marcador de contenido 2">
                <a:extLst>
                  <a:ext uri="{FF2B5EF4-FFF2-40B4-BE49-F238E27FC236}">
                    <a16:creationId xmlns:a16="http://schemas.microsoft.com/office/drawing/2014/main" id="{6FE48A98-77E1-4E13-9182-98B2F345E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557" y="5078312"/>
                <a:ext cx="2922273" cy="1342760"/>
              </a:xfrm>
              <a:prstGeom prst="rect">
                <a:avLst/>
              </a:prstGeom>
              <a:blipFill>
                <a:blip r:embed="rId7"/>
                <a:stretch>
                  <a:fillRect t="-454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F25C8441-5E21-428F-B8C2-5A73E1D8CBAB}"/>
                  </a:ext>
                </a:extLst>
              </p:cNvPr>
              <p:cNvSpPr txBox="1"/>
              <p:nvPr/>
            </p:nvSpPr>
            <p:spPr>
              <a:xfrm>
                <a:off x="6883926" y="3503756"/>
                <a:ext cx="33684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C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𝑍𝑛</m:t>
                          </m:r>
                        </m:sub>
                      </m:sSub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C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𝑎𝑐𝑒𝑟𝑜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F25C8441-5E21-428F-B8C2-5A73E1D8C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926" y="3503756"/>
                <a:ext cx="336846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A87FC987-8FFA-42CA-909E-7315B2507550}"/>
                  </a:ext>
                </a:extLst>
              </p:cNvPr>
              <p:cNvSpPr txBox="1"/>
              <p:nvPr/>
            </p:nvSpPr>
            <p:spPr>
              <a:xfrm>
                <a:off x="5509029" y="1991221"/>
                <a:ext cx="611826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endParaRPr lang="es-CL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𝑍𝑛</m:t>
                          </m:r>
                        </m:sub>
                      </m:sSub>
                      <m:r>
                        <a:rPr lang="es-CL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𝑧𝑛</m:t>
                          </m:r>
                        </m:sub>
                      </m:sSub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𝑎𝑐𝑒𝑟𝑜</m:t>
                          </m:r>
                        </m:sub>
                      </m:sSub>
                      <m:r>
                        <a:rPr lang="es-CL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𝑎𝑐𝑒𝑟𝑜</m:t>
                          </m:r>
                        </m:sub>
                      </m:sSub>
                    </m:oMath>
                  </m:oMathPara>
                </a14:m>
                <a:endParaRPr lang="es-CL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1800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𝑍𝑛</m:t>
                          </m:r>
                        </m:sub>
                      </m:sSub>
                      <m:r>
                        <a:rPr lang="es-CL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0,1</m:t>
                      </m:r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es-CL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∙300</m:t>
                      </m:r>
                      <m:r>
                        <a:rPr lang="es-CL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𝑚𝑚</m:t>
                      </m:r>
                      <m:r>
                        <a:rPr lang="es-CL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𝑎𝑐𝑒𝑟𝑜</m:t>
                          </m:r>
                        </m:sub>
                      </m:sSub>
                      <m:r>
                        <a:rPr lang="es-CL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CL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s-CL" sz="1800" i="1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es-CL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∙300</m:t>
                      </m:r>
                      <m:r>
                        <a:rPr lang="es-CL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s-CL" sz="18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=(0,</m:t>
                      </m:r>
                      <m:r>
                        <a:rPr lang="es-CL" sz="1800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𝑍𝑛</m:t>
                          </m:r>
                        </m:sub>
                      </m:sSub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+20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𝑎𝑐𝑒𝑟𝑜</m:t>
                          </m:r>
                        </m:sub>
                      </m:sSub>
                      <m:r>
                        <a:rPr lang="es-CL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s-CL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∙300</m:t>
                      </m:r>
                      <m:sSup>
                        <m:sSupPr>
                          <m:ctrlPr>
                            <a:rPr lang="es-CL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𝑚𝑚</m:t>
                          </m:r>
                        </m:e>
                        <m:sup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CL" sz="1800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A87FC987-8FFA-42CA-909E-7315B2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029" y="1991221"/>
                <a:ext cx="6118260" cy="1200329"/>
              </a:xfrm>
              <a:prstGeom prst="rect">
                <a:avLst/>
              </a:prstGeom>
              <a:blipFill>
                <a:blip r:embed="rId9"/>
                <a:stretch>
                  <a:fillRect b="-304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A8CBD3CB-778D-417E-85FD-6056AB808639}"/>
                  </a:ext>
                </a:extLst>
              </p:cNvPr>
              <p:cNvSpPr txBox="1"/>
              <p:nvPr/>
            </p:nvSpPr>
            <p:spPr>
              <a:xfrm>
                <a:off x="7522428" y="4160466"/>
                <a:ext cx="3183243" cy="657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𝑧𝑛</m:t>
                              </m:r>
                            </m:sub>
                          </m:sSub>
                          <m:r>
                            <a:rPr lang="es-C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𝑧𝑛</m:t>
                              </m:r>
                            </m:sub>
                          </m:sSub>
                        </m:den>
                      </m:f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𝑎𝑐𝑒𝑟𝑜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𝑎𝑐𝑒𝑟𝑜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𝑎𝑐𝑒𝑟𝑜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A8CBD3CB-778D-417E-85FD-6056AB808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428" y="4160466"/>
                <a:ext cx="3183243" cy="6576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81275120-BBAF-4022-B733-4B24D517C543}"/>
                  </a:ext>
                </a:extLst>
              </p:cNvPr>
              <p:cNvSpPr txBox="1"/>
              <p:nvPr/>
            </p:nvSpPr>
            <p:spPr>
              <a:xfrm>
                <a:off x="7448797" y="4992537"/>
                <a:ext cx="3183243" cy="6115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𝑧𝑛</m:t>
                              </m:r>
                            </m:sub>
                          </m:sSub>
                        </m:den>
                      </m:f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𝑎𝑐𝑒𝑟𝑜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𝑎𝑐𝑒𝑟𝑜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81275120-BBAF-4022-B733-4B24D517C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797" y="4992537"/>
                <a:ext cx="3183243" cy="6115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B568B41D-B826-44D4-B11F-83C3DB90B89A}"/>
                  </a:ext>
                </a:extLst>
              </p:cNvPr>
              <p:cNvSpPr txBox="1"/>
              <p:nvPr/>
            </p:nvSpPr>
            <p:spPr>
              <a:xfrm>
                <a:off x="7548083" y="5721748"/>
                <a:ext cx="3183243" cy="828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f>
                            <m:fPr>
                              <m:ctrlP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𝐾𝑔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C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C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𝑎𝑐𝑒𝑟𝑜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2,1×</m:t>
                              </m:r>
                              <m: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f>
                            <m:fPr>
                              <m:ctrlP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𝐾𝑔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C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𝑚𝑚</m:t>
                                  </m:r>
                                </m:e>
                                <m:sup>
                                  <m:r>
                                    <a:rPr lang="es-C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B568B41D-B826-44D4-B11F-83C3DB90B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83" y="5721748"/>
                <a:ext cx="3183243" cy="8284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65FF749A-7745-4EDF-96F3-B1FA8A5D5AF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56" r="56163"/>
          <a:stretch/>
        </p:blipFill>
        <p:spPr>
          <a:xfrm rot="5400000">
            <a:off x="2523442" y="-1273108"/>
            <a:ext cx="1782005" cy="54372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91C30A0-6864-46CC-A0AB-952FDEBEFC48}"/>
                  </a:ext>
                </a:extLst>
              </p14:cNvPr>
              <p14:cNvContentPartPr/>
              <p14:nvPr/>
            </p14:nvContentPartPr>
            <p14:xfrm>
              <a:off x="12559862" y="2062655"/>
              <a:ext cx="19049" cy="19049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91C30A0-6864-46CC-A0AB-952FDEBEFC4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545720" y="2041008"/>
                <a:ext cx="47623" cy="619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547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A40C0DB5-9D81-4638-8871-89C1CC3FA6F3}"/>
                  </a:ext>
                </a:extLst>
              </p:cNvPr>
              <p:cNvSpPr txBox="1"/>
              <p:nvPr/>
            </p:nvSpPr>
            <p:spPr>
              <a:xfrm>
                <a:off x="951658" y="888267"/>
                <a:ext cx="3183243" cy="828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f>
                            <m:fPr>
                              <m:ctrlP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𝐾𝑔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C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C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𝑎𝑐𝑒𝑟𝑜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2,1×</m:t>
                              </m:r>
                              <m: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f>
                            <m:fPr>
                              <m:ctrlP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𝐾𝑔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C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𝑚𝑚</m:t>
                                  </m:r>
                                </m:e>
                                <m:sup>
                                  <m:r>
                                    <a:rPr lang="es-C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A40C0DB5-9D81-4638-8871-89C1CC3FA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58" y="888267"/>
                <a:ext cx="3183243" cy="8284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4C1CDDF-5856-4B75-A2AB-7A645B1C5571}"/>
                  </a:ext>
                </a:extLst>
              </p:cNvPr>
              <p:cNvSpPr txBox="1"/>
              <p:nvPr/>
            </p:nvSpPr>
            <p:spPr>
              <a:xfrm>
                <a:off x="5141357" y="720911"/>
                <a:ext cx="2838235" cy="13305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𝑃𝑜𝑟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𝑜𝑡𝑟𝑎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𝑝𝑎𝑟𝑡𝑒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s-CL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𝑀𝐴𝑋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𝑀𝐴𝑋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𝑧𝑛</m:t>
                              </m:r>
                            </m:sub>
                          </m:sSub>
                        </m:den>
                      </m:f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  <m:f>
                            <m:fPr>
                              <m:ctrlP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𝐾𝑔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C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𝑚𝑚</m:t>
                                  </m:r>
                                </m:e>
                                <m:sup>
                                  <m:r>
                                    <a:rPr lang="es-C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f>
                            <m:fPr>
                              <m:ctrlP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𝐾𝑔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C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𝑚𝑚</m:t>
                                  </m:r>
                                </m:e>
                                <m:sup>
                                  <m:r>
                                    <a:rPr lang="es-C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4C1CDDF-5856-4B75-A2AB-7A645B1C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357" y="720911"/>
                <a:ext cx="2838235" cy="13305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076F88DC-B706-49A2-85D8-D65CC10A3D5E}"/>
                  </a:ext>
                </a:extLst>
              </p:cNvPr>
              <p:cNvSpPr txBox="1"/>
              <p:nvPr/>
            </p:nvSpPr>
            <p:spPr>
              <a:xfrm>
                <a:off x="1124161" y="1971152"/>
                <a:ext cx="2838235" cy="611578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𝑎𝑐𝑒𝑟𝑜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𝑧𝑛</m:t>
                              </m:r>
                            </m:sub>
                          </m:sSub>
                        </m:den>
                      </m:f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=2,1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076F88DC-B706-49A2-85D8-D65CC10A3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61" y="1971152"/>
                <a:ext cx="2838235" cy="6115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adroTexto 9">
            <a:extLst>
              <a:ext uri="{FF2B5EF4-FFF2-40B4-BE49-F238E27FC236}">
                <a16:creationId xmlns:a16="http://schemas.microsoft.com/office/drawing/2014/main" id="{62A881B3-0622-4BC0-9CED-FE7FBF2577CE}"/>
              </a:ext>
            </a:extLst>
          </p:cNvPr>
          <p:cNvSpPr txBox="1"/>
          <p:nvPr/>
        </p:nvSpPr>
        <p:spPr>
          <a:xfrm>
            <a:off x="531371" y="2735188"/>
            <a:ext cx="1135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Se tiene que el máximo esfuerzo que resista la pieza estará condicionado por el máximo esfuerzo que soporte el zinc, por tanto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E9FB214-C0DE-4F4E-8E8B-430FE7C0501D}"/>
                  </a:ext>
                </a:extLst>
              </p:cNvPr>
              <p:cNvSpPr txBox="1"/>
              <p:nvPr/>
            </p:nvSpPr>
            <p:spPr>
              <a:xfrm>
                <a:off x="885699" y="3190776"/>
                <a:ext cx="3249202" cy="610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𝑀𝐴𝑋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C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𝑧𝑛</m:t>
                          </m:r>
                        </m:sub>
                      </m:sSub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f>
                        <m:fPr>
                          <m:ctrlPr>
                            <a:rPr lang="es-C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𝐾𝑔</m:t>
                          </m:r>
                        </m:num>
                        <m:den>
                          <m:sSup>
                            <m:sSupPr>
                              <m:ctrlP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𝑚𝑚</m:t>
                              </m:r>
                            </m:e>
                            <m:sup>
                              <m: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E9FB214-C0DE-4F4E-8E8B-430FE7C05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99" y="3190776"/>
                <a:ext cx="3249202" cy="610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935C42C-EB76-43EB-8842-2ABB4FBA1EB3}"/>
                  </a:ext>
                </a:extLst>
              </p:cNvPr>
              <p:cNvSpPr txBox="1"/>
              <p:nvPr/>
            </p:nvSpPr>
            <p:spPr>
              <a:xfrm>
                <a:off x="951658" y="4670036"/>
                <a:ext cx="7220611" cy="610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𝑎𝑐𝑒𝑟𝑜</m:t>
                          </m:r>
                        </m:sub>
                      </m:sSub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=2,1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𝑀𝐴𝑋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𝑧𝑛</m:t>
                          </m:r>
                        </m:sub>
                      </m:sSub>
                      <m:r>
                        <a:rPr lang="es-CL" i="1">
                          <a:latin typeface="Cambria Math" panose="02040503050406030204" pitchFamily="18" charset="0"/>
                        </a:rPr>
                        <m:t>=2,1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𝐾𝑔</m:t>
                          </m:r>
                        </m:num>
                        <m:den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𝑚𝑚</m:t>
                              </m:r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=10,5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𝐾𝑔</m:t>
                          </m:r>
                        </m:num>
                        <m:den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𝑚𝑚</m:t>
                              </m:r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935C42C-EB76-43EB-8842-2ABB4FBA1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58" y="4670036"/>
                <a:ext cx="7220611" cy="6108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FED2B6A-D5C4-4303-AC34-C1DA35DCD0F6}"/>
                  </a:ext>
                </a:extLst>
              </p:cNvPr>
              <p:cNvSpPr txBox="1"/>
              <p:nvPr/>
            </p:nvSpPr>
            <p:spPr>
              <a:xfrm>
                <a:off x="798499" y="4058458"/>
                <a:ext cx="2838235" cy="6115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𝑎𝑐𝑒𝑟𝑜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𝑀𝐴𝑋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𝑧𝑛</m:t>
                              </m:r>
                            </m:sub>
                          </m:sSub>
                        </m:den>
                      </m:f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=2,1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FED2B6A-D5C4-4303-AC34-C1DA35DCD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99" y="4058458"/>
                <a:ext cx="2838235" cy="6115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E89D6ED1-FB21-4A10-B37B-E814869E294A}"/>
                  </a:ext>
                </a:extLst>
              </p:cNvPr>
              <p:cNvSpPr txBox="1"/>
              <p:nvPr/>
            </p:nvSpPr>
            <p:spPr>
              <a:xfrm>
                <a:off x="798499" y="5346975"/>
                <a:ext cx="9971929" cy="1441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𝐹𝑖𝑛𝑎𝑙𝑚𝑒𝑛𝑡𝑒</m:t>
                      </m:r>
                    </m:oMath>
                  </m:oMathPara>
                </a14:m>
                <a:endParaRPr lang="es-CL" sz="1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L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s-CL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sz="1800" i="1">
                                  <a:latin typeface="Cambria Math" panose="02040503050406030204" pitchFamily="18" charset="0"/>
                                </a:rPr>
                                <m:t>𝑍𝑛</m:t>
                              </m:r>
                            </m:sub>
                          </m:s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+20</m:t>
                          </m:r>
                          <m:sSub>
                            <m:sSubPr>
                              <m:ctrlPr>
                                <a:rPr lang="es-CL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𝑎𝑐𝑒𝑟𝑜</m:t>
                              </m:r>
                            </m:sub>
                          </m:sSub>
                        </m:e>
                      </m:d>
                      <m:r>
                        <a:rPr lang="es-CL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300</m:t>
                      </m:r>
                      <m:sSup>
                        <m:sSupPr>
                          <m:ctrlP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𝑚𝑚</m:t>
                          </m:r>
                        </m:e>
                        <m:sup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CL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L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0,2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5+20×10,5</m:t>
                          </m:r>
                        </m:e>
                      </m:d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𝐾𝑔</m:t>
                          </m:r>
                        </m:num>
                        <m:den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𝑚𝑚</m:t>
                              </m:r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∙300</m:t>
                      </m:r>
                      <m:sSup>
                        <m:sSupPr>
                          <m:ctrlP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𝑚𝑚</m:t>
                          </m:r>
                        </m:e>
                        <m:sup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=63300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𝑘𝑔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=6,33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𝑇𝑂𝑁</m:t>
                      </m:r>
                    </m:oMath>
                  </m:oMathPara>
                </a14:m>
                <a:endParaRPr lang="es-CL" dirty="0">
                  <a:ea typeface="Cambria Math" panose="02040503050406030204" pitchFamily="18" charset="0"/>
                </a:endParaRPr>
              </a:p>
              <a:p>
                <a:endParaRPr lang="es-CL" sz="1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E89D6ED1-FB21-4A10-B37B-E814869E2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99" y="5346975"/>
                <a:ext cx="9971929" cy="14418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051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5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D17981-E1D2-4CDA-A4A9-53FABD746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Momento torsor o Torque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1A21DD-3C08-4BDE-8080-952111C5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6792" y="1828800"/>
            <a:ext cx="4790440" cy="4351337"/>
          </a:xfrm>
        </p:spPr>
        <p:txBody>
          <a:bodyPr/>
          <a:lstStyle/>
          <a:p>
            <a:r>
              <a:rPr lang="es-ES" dirty="0"/>
              <a:t>Estudiaremos los esfuerzos y las deformaciones en elementos de sección transversal circular sometidos a pares de torsión, o momentos </a:t>
            </a:r>
            <a:r>
              <a:rPr lang="es-ES" dirty="0" err="1"/>
              <a:t>torsores</a:t>
            </a:r>
            <a:r>
              <a:rPr lang="es-ES" dirty="0"/>
              <a:t>, T y T’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B2A0DB-AA33-4ACE-8B9C-EC9FF1895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19</a:t>
            </a:fld>
            <a:endParaRPr lang="es-C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1133FCB-F5F8-4745-B025-6727F28E13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17" t="57630" r="62250" b="19703"/>
          <a:stretch/>
        </p:blipFill>
        <p:spPr>
          <a:xfrm>
            <a:off x="6229752" y="4416689"/>
            <a:ext cx="3088640" cy="155448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CADE2CD-F224-4210-BBEE-8C16BE652A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3" t="5333" r="56000" b="16444"/>
          <a:stretch/>
        </p:blipFill>
        <p:spPr>
          <a:xfrm>
            <a:off x="1487008" y="1828800"/>
            <a:ext cx="3579784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86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786D1-E0E1-4C03-BC77-ACCD328A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Comportamiento de los materiales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AB3799-DD3C-4220-BE7B-91D49C69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2</a:t>
            </a:fld>
            <a:endParaRPr lang="es-CL"/>
          </a:p>
        </p:txBody>
      </p:sp>
      <p:pic>
        <p:nvPicPr>
          <p:cNvPr id="1026" name="Picture 2" descr="Truco de la cuchara doblada – Tienda de Magia">
            <a:extLst>
              <a:ext uri="{FF2B5EF4-FFF2-40B4-BE49-F238E27FC236}">
                <a16:creationId xmlns:a16="http://schemas.microsoft.com/office/drawing/2014/main" id="{2D54FA97-E6F0-473E-B9F3-A780F7871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325" y="2099287"/>
            <a:ext cx="3159194" cy="177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nergía Potencial Elástica | Formula, Definición ➕ Ejemplos">
            <a:extLst>
              <a:ext uri="{FF2B5EF4-FFF2-40B4-BE49-F238E27FC236}">
                <a16:creationId xmlns:a16="http://schemas.microsoft.com/office/drawing/2014/main" id="{FAA375CB-9CA7-4F92-B038-3DF3DD87F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733" y="2146341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arcador de contenido 13">
            <a:extLst>
              <a:ext uri="{FF2B5EF4-FFF2-40B4-BE49-F238E27FC236}">
                <a16:creationId xmlns:a16="http://schemas.microsoft.com/office/drawing/2014/main" id="{01654BFA-16E0-4DE9-A4E5-2D9E51D5E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29" y="1480133"/>
            <a:ext cx="4157855" cy="5847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L" sz="3200" dirty="0"/>
              <a:t>Elástico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368C579-F4D4-4A91-AF0E-707CF20FE6EC}"/>
              </a:ext>
            </a:extLst>
          </p:cNvPr>
          <p:cNvSpPr txBox="1"/>
          <p:nvPr/>
        </p:nvSpPr>
        <p:spPr>
          <a:xfrm>
            <a:off x="8838666" y="1443327"/>
            <a:ext cx="22870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200" dirty="0"/>
              <a:t>Plástico </a:t>
            </a:r>
          </a:p>
        </p:txBody>
      </p:sp>
      <p:pic>
        <p:nvPicPr>
          <p:cNvPr id="3" name="Picture 2" descr="ALAMBRE COBRE DESNUDO 16mm | ALAMBRES | Comercial Larraín S.A. Materiales  Eléctricos, Sanitarios, Construcción. Chile">
            <a:extLst>
              <a:ext uri="{FF2B5EF4-FFF2-40B4-BE49-F238E27FC236}">
                <a16:creationId xmlns:a16="http://schemas.microsoft.com/office/drawing/2014/main" id="{C9C7CB9D-D98A-4B14-B5B9-88058BD5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199" y="4170704"/>
            <a:ext cx="2086673" cy="208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roducción de cobre de Chile sube 6% en 2018 - BNamericas">
            <a:extLst>
              <a:ext uri="{FF2B5EF4-FFF2-40B4-BE49-F238E27FC236}">
                <a16:creationId xmlns:a16="http://schemas.microsoft.com/office/drawing/2014/main" id="{2F01714C-731F-4B67-8480-281F89D7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30" y="4284933"/>
            <a:ext cx="3270607" cy="218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s 30 puentes más impresionantes del mundo">
            <a:extLst>
              <a:ext uri="{FF2B5EF4-FFF2-40B4-BE49-F238E27FC236}">
                <a16:creationId xmlns:a16="http://schemas.microsoft.com/office/drawing/2014/main" id="{B6CB70E6-548B-4256-8550-D287518F9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52" y="4020818"/>
            <a:ext cx="2671532" cy="266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amión que quedó colgando de un puente de Carahue recién podrá ser sacado  este jueves - La Nación">
            <a:extLst>
              <a:ext uri="{FF2B5EF4-FFF2-40B4-BE49-F238E27FC236}">
                <a16:creationId xmlns:a16="http://schemas.microsoft.com/office/drawing/2014/main" id="{598B03DC-A6EC-4233-AAF4-9F3930227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29" y="3856967"/>
            <a:ext cx="4292060" cy="286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E6177AE-8305-4BD2-961E-E559AD75ACC0}"/>
                  </a:ext>
                </a:extLst>
              </p14:cNvPr>
              <p14:cNvContentPartPr/>
              <p14:nvPr/>
            </p14:nvContentPartPr>
            <p14:xfrm>
              <a:off x="107057" y="2007165"/>
              <a:ext cx="47625" cy="19049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E6177AE-8305-4BD2-961E-E559AD75AC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288" y="1986460"/>
                <a:ext cx="80828" cy="600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274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46D337-018A-4FA2-BFBC-8F6E00A7B6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32797" y="1221273"/>
                <a:ext cx="3970332" cy="2924249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s-CL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s-CL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s-CL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CL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𝑇𝐿</m:t>
                          </m:r>
                        </m:num>
                        <m:den>
                          <m:r>
                            <a:rPr lang="es-C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𝐺𝐽</m:t>
                          </m:r>
                        </m:den>
                      </m:f>
                    </m:oMath>
                  </m:oMathPara>
                </a14:m>
                <a:endParaRPr lang="es-CL" sz="2400" dirty="0"/>
              </a:p>
              <a:p>
                <a:pPr marL="0" indent="0">
                  <a:buNone/>
                </a:pPr>
                <a:endParaRPr lang="es-CL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𝑇𝑟</m:t>
                          </m:r>
                        </m:num>
                        <m:den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den>
                      </m:f>
                    </m:oMath>
                  </m:oMathPara>
                </a14:m>
                <a:endParaRPr lang="es-CL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CL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𝑇𝑅</m:t>
                          </m:r>
                        </m:num>
                        <m:den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den>
                      </m:f>
                    </m:oMath>
                  </m:oMathPara>
                </a14:m>
                <a:endParaRPr lang="es-CL" sz="2400" dirty="0"/>
              </a:p>
              <a:p>
                <a:pPr marL="0" indent="0">
                  <a:buNone/>
                </a:pPr>
                <a:endParaRPr lang="es-CL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46D337-018A-4FA2-BFBC-8F6E00A7B6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2797" y="1221273"/>
                <a:ext cx="3970332" cy="292424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DD45D8-6B70-4E34-8202-D610CBF84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20</a:t>
            </a:fld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799DAB3B-4892-4EBD-B577-A8BF7DBBCAD1}"/>
                  </a:ext>
                </a:extLst>
              </p:cNvPr>
              <p:cNvSpPr txBox="1"/>
              <p:nvPr/>
            </p:nvSpPr>
            <p:spPr>
              <a:xfrm>
                <a:off x="1025290" y="4419527"/>
                <a:ext cx="6457951" cy="2049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CL" dirty="0"/>
                  <a:t>Donde J es momento polar de inercia</a:t>
                </a:r>
              </a:p>
              <a:p>
                <a:endParaRPr lang="es-CL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s-C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</m:oMath>
                  </m:oMathPara>
                </a14:m>
                <a:endParaRPr lang="es-CL" dirty="0"/>
              </a:p>
              <a:p>
                <a:r>
                  <a:rPr lang="es-CL" dirty="0"/>
                  <a:t>Para un cilindro hueco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s-C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𝑒𝑥</m:t>
                                  </m:r>
                                </m:sub>
                                <m:sup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bSup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  <m:sup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799DAB3B-4892-4EBD-B577-A8BF7DBBC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90" y="4419527"/>
                <a:ext cx="6457951" cy="2049535"/>
              </a:xfrm>
              <a:prstGeom prst="rect">
                <a:avLst/>
              </a:prstGeom>
              <a:blipFill>
                <a:blip r:embed="rId3"/>
                <a:stretch>
                  <a:fillRect l="-755" t="-178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5D8DB2E3-CD26-44ED-8A67-8A0AC27972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83" t="41111" r="25417" b="29092"/>
          <a:stretch/>
        </p:blipFill>
        <p:spPr>
          <a:xfrm>
            <a:off x="9013136" y="4160824"/>
            <a:ext cx="1938127" cy="232033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01C714F-CEC9-4F13-9C89-6282CDA7E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19" y="210213"/>
            <a:ext cx="9692640" cy="1325562"/>
          </a:xfrm>
        </p:spPr>
        <p:txBody>
          <a:bodyPr/>
          <a:lstStyle/>
          <a:p>
            <a:r>
              <a:rPr lang="es-CL" dirty="0"/>
              <a:t>Ecuaciones en Torque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2B4D524-9BD2-4E25-A279-F18342BB39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500" t="62584" r="16250" b="1"/>
          <a:stretch/>
        </p:blipFill>
        <p:spPr>
          <a:xfrm>
            <a:off x="558553" y="1921712"/>
            <a:ext cx="3830320" cy="222381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BE4678A-F122-4345-85DC-3AD0A287526D}"/>
              </a:ext>
            </a:extLst>
          </p:cNvPr>
          <p:cNvSpPr/>
          <p:nvPr/>
        </p:nvSpPr>
        <p:spPr>
          <a:xfrm>
            <a:off x="2292309" y="1623317"/>
            <a:ext cx="2424701" cy="815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C675340-0FC8-4267-B392-DE82E481FF6B}"/>
              </a:ext>
            </a:extLst>
          </p:cNvPr>
          <p:cNvSpPr/>
          <p:nvPr/>
        </p:nvSpPr>
        <p:spPr>
          <a:xfrm>
            <a:off x="558553" y="1535775"/>
            <a:ext cx="994785" cy="688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34E0722-53DF-466A-9D5D-D7802200C614}"/>
              </a:ext>
            </a:extLst>
          </p:cNvPr>
          <p:cNvSpPr/>
          <p:nvPr/>
        </p:nvSpPr>
        <p:spPr>
          <a:xfrm>
            <a:off x="558553" y="3588990"/>
            <a:ext cx="994785" cy="688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9B418F3-3FF9-4956-BB22-99C82DDF5E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048" t="36606" r="23380" b="34493"/>
          <a:stretch/>
        </p:blipFill>
        <p:spPr>
          <a:xfrm>
            <a:off x="7909013" y="1927447"/>
            <a:ext cx="3981355" cy="184170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CAD4CEB-FA49-4DB2-844E-F5BFDF73C9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17" t="57630" r="62250" b="19703"/>
          <a:stretch/>
        </p:blipFill>
        <p:spPr>
          <a:xfrm>
            <a:off x="8355370" y="325382"/>
            <a:ext cx="308864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1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F3B6BE-7CC8-43DF-A691-D34F0638A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Torque interno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2EBE4A-FD0C-4860-A5AF-9AB25ACE3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197C246-9F97-44C6-A763-C7374E9A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21</a:t>
            </a:fld>
            <a:endParaRPr lang="es-C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72F44CF-53B4-486A-840D-6EB224A7C7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00" t="21777" r="13833" b="13481"/>
          <a:stretch/>
        </p:blipFill>
        <p:spPr>
          <a:xfrm>
            <a:off x="3281657" y="1828800"/>
            <a:ext cx="3921760" cy="443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50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DB221-F0D6-43F8-BD34-74C5985EE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3ABA5B-37CB-495E-8AC2-915488DFE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9B9135-FE26-470D-BDCE-281352E35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22</a:t>
            </a:fld>
            <a:endParaRPr lang="es-C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80EFA79-0471-474A-8EE3-AAABABEBFF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57" t="30549" r="12696" b="17901"/>
          <a:stretch/>
        </p:blipFill>
        <p:spPr>
          <a:xfrm>
            <a:off x="564464" y="1320171"/>
            <a:ext cx="10872215" cy="421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23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06F863-5299-4C04-8D39-5E7393E05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7756" y="365125"/>
            <a:ext cx="6566043" cy="1325563"/>
          </a:xfrm>
        </p:spPr>
        <p:txBody>
          <a:bodyPr/>
          <a:lstStyle/>
          <a:p>
            <a:r>
              <a:rPr lang="es-CL" dirty="0"/>
              <a:t>Solución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87C97D8-6C49-4B63-A28D-8D6832C8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23</a:t>
            </a:fld>
            <a:endParaRPr lang="es-C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9B86FE8-6A62-44EA-AD4A-A6B01ECB4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23" t="19661" r="62752" b="28190"/>
          <a:stretch/>
        </p:blipFill>
        <p:spPr>
          <a:xfrm>
            <a:off x="542939" y="2927098"/>
            <a:ext cx="3068916" cy="3794377"/>
          </a:xfrm>
          <a:prstGeom prst="rect">
            <a:avLst/>
          </a:prstGeom>
        </p:spPr>
      </p:pic>
      <p:pic>
        <p:nvPicPr>
          <p:cNvPr id="6" name="Imagen 5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FAC7B226-306E-4573-983E-99B1ACAB0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15" y="0"/>
            <a:ext cx="2940201" cy="281319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9FD00AF-444F-42F6-B452-11DE83F66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49" t="36760" r="13905" b="28190"/>
          <a:stretch/>
        </p:blipFill>
        <p:spPr>
          <a:xfrm>
            <a:off x="4433857" y="2597793"/>
            <a:ext cx="7343920" cy="296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30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85B989-61B9-4B7C-89DA-0C75A90B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5B90F9-446C-411B-BDD7-F28E84A72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A008028-8954-4366-A913-6797FDD83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24</a:t>
            </a:fld>
            <a:endParaRPr lang="es-C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597CB99-4850-4F0E-B267-89E46C11EA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78" t="19326" r="12950" b="19401"/>
          <a:stretch/>
        </p:blipFill>
        <p:spPr>
          <a:xfrm>
            <a:off x="838200" y="1009435"/>
            <a:ext cx="10399984" cy="483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03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86235A-B7B6-454A-8E0B-61A446BC5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Picture 4" descr="Deformaciones Rocas">
            <a:extLst>
              <a:ext uri="{FF2B5EF4-FFF2-40B4-BE49-F238E27FC236}">
                <a16:creationId xmlns:a16="http://schemas.microsoft.com/office/drawing/2014/main" id="{FF01ADF5-CE0D-418B-8C0D-A882C9D9D1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34"/>
          <a:stretch/>
        </p:blipFill>
        <p:spPr bwMode="auto">
          <a:xfrm>
            <a:off x="409344" y="1998913"/>
            <a:ext cx="6099048" cy="379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os 30 puentes más impresionantes del mundo">
            <a:extLst>
              <a:ext uri="{FF2B5EF4-FFF2-40B4-BE49-F238E27FC236}">
                <a16:creationId xmlns:a16="http://schemas.microsoft.com/office/drawing/2014/main" id="{30591749-71F2-44B7-AB5E-822A10EF47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453" y="365125"/>
            <a:ext cx="3434347" cy="342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Camión que quedó colgando de un puente de Carahue recién podrá ser sacado  este jueves - La Nación">
            <a:extLst>
              <a:ext uri="{FF2B5EF4-FFF2-40B4-BE49-F238E27FC236}">
                <a16:creationId xmlns:a16="http://schemas.microsoft.com/office/drawing/2014/main" id="{C860ACDA-0C15-46AC-BC6A-4328F5C31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596" y="3971453"/>
            <a:ext cx="4292060" cy="286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EF193B2-843E-404E-85B0-09E22C3F73CA}"/>
              </a:ext>
            </a:extLst>
          </p:cNvPr>
          <p:cNvCxnSpPr>
            <a:cxnSpLocks/>
          </p:cNvCxnSpPr>
          <p:nvPr/>
        </p:nvCxnSpPr>
        <p:spPr>
          <a:xfrm>
            <a:off x="1665171" y="3971453"/>
            <a:ext cx="0" cy="754551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2C2CAEF-9CB4-4247-941F-FB104328626C}"/>
              </a:ext>
            </a:extLst>
          </p:cNvPr>
          <p:cNvCxnSpPr>
            <a:cxnSpLocks/>
          </p:cNvCxnSpPr>
          <p:nvPr/>
        </p:nvCxnSpPr>
        <p:spPr>
          <a:xfrm>
            <a:off x="1126156" y="4716379"/>
            <a:ext cx="539015" cy="0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riángulo isósceles 13">
            <a:extLst>
              <a:ext uri="{FF2B5EF4-FFF2-40B4-BE49-F238E27FC236}">
                <a16:creationId xmlns:a16="http://schemas.microsoft.com/office/drawing/2014/main" id="{BA78F9D1-4694-4788-AE14-02EC8A2B6D63}"/>
              </a:ext>
            </a:extLst>
          </p:cNvPr>
          <p:cNvSpPr/>
          <p:nvPr/>
        </p:nvSpPr>
        <p:spPr>
          <a:xfrm>
            <a:off x="1141081" y="3990704"/>
            <a:ext cx="510140" cy="716049"/>
          </a:xfrm>
          <a:prstGeom prst="triangle">
            <a:avLst>
              <a:gd name="adj" fmla="val 10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9C37AED-BD14-4ABB-B130-5B96564E79E1}"/>
                  </a:ext>
                </a:extLst>
              </p:cNvPr>
              <p:cNvSpPr txBox="1"/>
              <p:nvPr/>
            </p:nvSpPr>
            <p:spPr>
              <a:xfrm>
                <a:off x="1005250" y="5269880"/>
                <a:ext cx="1319841" cy="61824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𝑑𝑙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9C37AED-BD14-4ABB-B130-5B96564E7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50" y="5269880"/>
                <a:ext cx="1319841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ctor: curvado 17">
            <a:extLst>
              <a:ext uri="{FF2B5EF4-FFF2-40B4-BE49-F238E27FC236}">
                <a16:creationId xmlns:a16="http://schemas.microsoft.com/office/drawing/2014/main" id="{A84E9510-09D6-4B11-B532-8F24304CB2C2}"/>
              </a:ext>
            </a:extLst>
          </p:cNvPr>
          <p:cNvCxnSpPr/>
          <p:nvPr/>
        </p:nvCxnSpPr>
        <p:spPr>
          <a:xfrm rot="16200000" flipH="1">
            <a:off x="1103917" y="4640474"/>
            <a:ext cx="853000" cy="26950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88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786D1-E0E1-4C03-BC77-ACCD328A0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91" y="329725"/>
            <a:ext cx="10313271" cy="873648"/>
          </a:xfrm>
        </p:spPr>
        <p:txBody>
          <a:bodyPr>
            <a:normAutofit/>
          </a:bodyPr>
          <a:lstStyle/>
          <a:p>
            <a:r>
              <a:rPr lang="es-CL" dirty="0"/>
              <a:t>Módulo de Elasticidad y de Poisson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9E567A-AD73-4345-9262-18196BC29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3884" y="1483908"/>
            <a:ext cx="4879688" cy="412804"/>
          </a:xfrm>
        </p:spPr>
        <p:txBody>
          <a:bodyPr>
            <a:normAutofit fontScale="77500" lnSpcReduction="20000"/>
          </a:bodyPr>
          <a:lstStyle/>
          <a:p>
            <a:r>
              <a:rPr lang="es-CL" dirty="0"/>
              <a:t>Módulo de Elasticidad o de Young (E)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AB3799-DD3C-4220-BE7B-91D49C69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4</a:t>
            </a:fld>
            <a:endParaRPr lang="es-CL" dirty="0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3E574D24-4F7E-4B80-B671-CCD0BCE282C9}"/>
              </a:ext>
            </a:extLst>
          </p:cNvPr>
          <p:cNvCxnSpPr>
            <a:cxnSpLocks/>
          </p:cNvCxnSpPr>
          <p:nvPr/>
        </p:nvCxnSpPr>
        <p:spPr>
          <a:xfrm flipV="1">
            <a:off x="1422173" y="1509142"/>
            <a:ext cx="0" cy="1800000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6469F737-B8B3-4CF0-B992-0E7E56211029}"/>
              </a:ext>
            </a:extLst>
          </p:cNvPr>
          <p:cNvCxnSpPr>
            <a:cxnSpLocks/>
          </p:cNvCxnSpPr>
          <p:nvPr/>
        </p:nvCxnSpPr>
        <p:spPr>
          <a:xfrm>
            <a:off x="1412341" y="3299310"/>
            <a:ext cx="2205930" cy="0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F79E4488-7CF5-45ED-A599-69671A4520C6}"/>
              </a:ext>
            </a:extLst>
          </p:cNvPr>
          <p:cNvCxnSpPr>
            <a:cxnSpLocks/>
          </p:cNvCxnSpPr>
          <p:nvPr/>
        </p:nvCxnSpPr>
        <p:spPr>
          <a:xfrm flipH="1">
            <a:off x="452284" y="3289478"/>
            <a:ext cx="991347" cy="508407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07D69D9E-DC1A-498F-A8DD-9F0F4788FF3E}"/>
                  </a:ext>
                </a:extLst>
              </p:cNvPr>
              <p:cNvSpPr txBox="1"/>
              <p:nvPr/>
            </p:nvSpPr>
            <p:spPr>
              <a:xfrm>
                <a:off x="530937" y="3768218"/>
                <a:ext cx="288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07D69D9E-DC1A-498F-A8DD-9F0F4788F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37" y="3768218"/>
                <a:ext cx="288989" cy="276999"/>
              </a:xfrm>
              <a:prstGeom prst="rect">
                <a:avLst/>
              </a:prstGeom>
              <a:blipFill>
                <a:blip r:embed="rId2"/>
                <a:stretch>
                  <a:fillRect l="-18750" r="-4167" b="-2826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B1F2E697-7665-4F54-B4C8-E84E524A2AC6}"/>
                  </a:ext>
                </a:extLst>
              </p:cNvPr>
              <p:cNvSpPr txBox="1"/>
              <p:nvPr/>
            </p:nvSpPr>
            <p:spPr>
              <a:xfrm>
                <a:off x="986494" y="1438036"/>
                <a:ext cx="294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B1F2E697-7665-4F54-B4C8-E84E524A2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94" y="1438036"/>
                <a:ext cx="294311" cy="276999"/>
              </a:xfrm>
              <a:prstGeom prst="rect">
                <a:avLst/>
              </a:prstGeom>
              <a:blipFill>
                <a:blip r:embed="rId3"/>
                <a:stretch>
                  <a:fillRect l="-18750" r="-4167" b="-3111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A98AF368-6793-41FF-9244-7E9CCE489607}"/>
                  </a:ext>
                </a:extLst>
              </p:cNvPr>
              <p:cNvSpPr txBox="1"/>
              <p:nvPr/>
            </p:nvSpPr>
            <p:spPr>
              <a:xfrm>
                <a:off x="6907165" y="1962242"/>
                <a:ext cx="1042209" cy="5177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A98AF368-6793-41FF-9244-7E9CCE489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165" y="1962242"/>
                <a:ext cx="1042209" cy="5177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Ilusionario: El Cubo de Necker">
            <a:extLst>
              <a:ext uri="{FF2B5EF4-FFF2-40B4-BE49-F238E27FC236}">
                <a16:creationId xmlns:a16="http://schemas.microsoft.com/office/drawing/2014/main" id="{F675DCD3-58E0-44C9-98F6-9B11886C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16" y="2213610"/>
            <a:ext cx="1621562" cy="145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7E39333E-171A-45D2-9094-507D34553EBB}"/>
                  </a:ext>
                </a:extLst>
              </p:cNvPr>
              <p:cNvSpPr txBox="1"/>
              <p:nvPr/>
            </p:nvSpPr>
            <p:spPr>
              <a:xfrm>
                <a:off x="3396561" y="2973084"/>
                <a:ext cx="294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7E39333E-171A-45D2-9094-507D34553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561" y="2973084"/>
                <a:ext cx="294311" cy="276999"/>
              </a:xfrm>
              <a:prstGeom prst="rect">
                <a:avLst/>
              </a:prstGeom>
              <a:blipFill>
                <a:blip r:embed="rId6"/>
                <a:stretch>
                  <a:fillRect l="-18750" r="-6250" b="-3111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DB5E1395-6933-4613-B5E0-94E90F07952C}"/>
              </a:ext>
            </a:extLst>
          </p:cNvPr>
          <p:cNvCxnSpPr>
            <a:cxnSpLocks/>
          </p:cNvCxnSpPr>
          <p:nvPr/>
        </p:nvCxnSpPr>
        <p:spPr>
          <a:xfrm flipV="1">
            <a:off x="2053613" y="2533121"/>
            <a:ext cx="551936" cy="332377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Rectángulo 2052">
            <a:extLst>
              <a:ext uri="{FF2B5EF4-FFF2-40B4-BE49-F238E27FC236}">
                <a16:creationId xmlns:a16="http://schemas.microsoft.com/office/drawing/2014/main" id="{66DCBC5F-FA69-4C3A-B41D-5C1D237111FA}"/>
              </a:ext>
            </a:extLst>
          </p:cNvPr>
          <p:cNvSpPr/>
          <p:nvPr/>
        </p:nvSpPr>
        <p:spPr>
          <a:xfrm>
            <a:off x="949318" y="2581289"/>
            <a:ext cx="954000" cy="9540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" name="CuadroTexto 2047">
                <a:extLst>
                  <a:ext uri="{FF2B5EF4-FFF2-40B4-BE49-F238E27FC236}">
                    <a16:creationId xmlns:a16="http://schemas.microsoft.com/office/drawing/2014/main" id="{542A7E3C-B954-48C9-95A5-4FFAC06B8609}"/>
                  </a:ext>
                </a:extLst>
              </p:cNvPr>
              <p:cNvSpPr txBox="1"/>
              <p:nvPr/>
            </p:nvSpPr>
            <p:spPr>
              <a:xfrm>
                <a:off x="414043" y="3003910"/>
                <a:ext cx="423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s-CL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s-CL" b="1" dirty="0"/>
              </a:p>
            </p:txBody>
          </p:sp>
        </mc:Choice>
        <mc:Fallback xmlns="">
          <p:sp>
            <p:nvSpPr>
              <p:cNvPr id="2048" name="CuadroTexto 2047">
                <a:extLst>
                  <a:ext uri="{FF2B5EF4-FFF2-40B4-BE49-F238E27FC236}">
                    <a16:creationId xmlns:a16="http://schemas.microsoft.com/office/drawing/2014/main" id="{542A7E3C-B954-48C9-95A5-4FFAC06B8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43" y="3003910"/>
                <a:ext cx="423128" cy="276999"/>
              </a:xfrm>
              <a:prstGeom prst="rect">
                <a:avLst/>
              </a:prstGeom>
              <a:blipFill>
                <a:blip r:embed="rId7"/>
                <a:stretch>
                  <a:fillRect l="-5797" r="-5797" b="-2222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6" name="Conector recto de flecha 2055">
            <a:extLst>
              <a:ext uri="{FF2B5EF4-FFF2-40B4-BE49-F238E27FC236}">
                <a16:creationId xmlns:a16="http://schemas.microsoft.com/office/drawing/2014/main" id="{6693FD11-436F-4722-A604-C2AE4148C502}"/>
              </a:ext>
            </a:extLst>
          </p:cNvPr>
          <p:cNvCxnSpPr/>
          <p:nvPr/>
        </p:nvCxnSpPr>
        <p:spPr>
          <a:xfrm flipH="1">
            <a:off x="675431" y="3079161"/>
            <a:ext cx="828521" cy="39492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Marcador de contenido 2">
                <a:extLst>
                  <a:ext uri="{FF2B5EF4-FFF2-40B4-BE49-F238E27FC236}">
                    <a16:creationId xmlns:a16="http://schemas.microsoft.com/office/drawing/2014/main" id="{60895DBA-A7CD-4134-A5E1-7ECEFA2958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57261" y="2736911"/>
                <a:ext cx="4879688" cy="4128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CL" dirty="0"/>
                  <a:t>Módulo de Poisson (</a:t>
                </a:r>
                <a14:m>
                  <m:oMath xmlns:m="http://schemas.openxmlformats.org/officeDocument/2006/math">
                    <m:r>
                      <a:rPr lang="es-C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s-CL" dirty="0"/>
                  <a:t>) </a:t>
                </a:r>
              </a:p>
            </p:txBody>
          </p:sp>
        </mc:Choice>
        <mc:Fallback xmlns="">
          <p:sp>
            <p:nvSpPr>
              <p:cNvPr id="75" name="Marcador de contenido 2">
                <a:extLst>
                  <a:ext uri="{FF2B5EF4-FFF2-40B4-BE49-F238E27FC236}">
                    <a16:creationId xmlns:a16="http://schemas.microsoft.com/office/drawing/2014/main" id="{60895DBA-A7CD-4134-A5E1-7ECEFA295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261" y="2736911"/>
                <a:ext cx="4879688" cy="412804"/>
              </a:xfrm>
              <a:prstGeom prst="rect">
                <a:avLst/>
              </a:prstGeom>
              <a:blipFill>
                <a:blip r:embed="rId8"/>
                <a:stretch>
                  <a:fillRect l="-250" t="-13235" b="-735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uadroTexto 76">
                <a:extLst>
                  <a:ext uri="{FF2B5EF4-FFF2-40B4-BE49-F238E27FC236}">
                    <a16:creationId xmlns:a16="http://schemas.microsoft.com/office/drawing/2014/main" id="{475F0610-6ACC-43CE-B530-493583274348}"/>
                  </a:ext>
                </a:extLst>
              </p:cNvPr>
              <p:cNvSpPr txBox="1"/>
              <p:nvPr/>
            </p:nvSpPr>
            <p:spPr>
              <a:xfrm>
                <a:off x="5097369" y="3115967"/>
                <a:ext cx="1997261" cy="6819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77" name="CuadroTexto 76">
                <a:extLst>
                  <a:ext uri="{FF2B5EF4-FFF2-40B4-BE49-F238E27FC236}">
                    <a16:creationId xmlns:a16="http://schemas.microsoft.com/office/drawing/2014/main" id="{475F0610-6ACC-43CE-B530-493583274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369" y="3115967"/>
                <a:ext cx="1997261" cy="6819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E45EB881-D7AA-4D16-AB9F-4AAA81464405}"/>
                  </a:ext>
                </a:extLst>
              </p:cNvPr>
              <p:cNvSpPr txBox="1"/>
              <p:nvPr/>
            </p:nvSpPr>
            <p:spPr>
              <a:xfrm>
                <a:off x="7344610" y="3122852"/>
                <a:ext cx="3202857" cy="562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f>
                        <m:f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E45EB881-D7AA-4D16-AB9F-4AAA81464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610" y="3122852"/>
                <a:ext cx="3202857" cy="5629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0" name="CuadroTexto 2059">
                <a:extLst>
                  <a:ext uri="{FF2B5EF4-FFF2-40B4-BE49-F238E27FC236}">
                    <a16:creationId xmlns:a16="http://schemas.microsoft.com/office/drawing/2014/main" id="{2E60C0FB-42BC-43EF-9538-E6849498850E}"/>
                  </a:ext>
                </a:extLst>
              </p:cNvPr>
              <p:cNvSpPr txBox="1"/>
              <p:nvPr/>
            </p:nvSpPr>
            <p:spPr>
              <a:xfrm>
                <a:off x="530937" y="4845056"/>
                <a:ext cx="5230761" cy="16481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d>
                        <m:d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d>
                        <m:d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s-CL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s-CL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d>
                        <m:d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d>
                        <m:d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s-CL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s-CL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d>
                        <m:d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d>
                        <m:d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s-CL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060" name="CuadroTexto 2059">
                <a:extLst>
                  <a:ext uri="{FF2B5EF4-FFF2-40B4-BE49-F238E27FC236}">
                    <a16:creationId xmlns:a16="http://schemas.microsoft.com/office/drawing/2014/main" id="{2E60C0FB-42BC-43EF-9538-E68494988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37" y="4845056"/>
                <a:ext cx="5230761" cy="16481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5366DD10-F649-4807-BDA7-EDF822BE6B3C}"/>
              </a:ext>
            </a:extLst>
          </p:cNvPr>
          <p:cNvSpPr txBox="1">
            <a:spLocks/>
          </p:cNvSpPr>
          <p:nvPr/>
        </p:nvSpPr>
        <p:spPr>
          <a:xfrm>
            <a:off x="315391" y="4339353"/>
            <a:ext cx="4879688" cy="412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dirty="0"/>
              <a:t>Si consideramos los 3 esfuerzos normales: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5D36C17F-6625-461B-B603-08B75A187E7C}"/>
                  </a:ext>
                </a:extLst>
              </p:cNvPr>
              <p:cNvSpPr txBox="1"/>
              <p:nvPr/>
            </p:nvSpPr>
            <p:spPr>
              <a:xfrm>
                <a:off x="8402833" y="1894469"/>
                <a:ext cx="3141477" cy="5304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𝑎𝑐𝑒𝑟𝑜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=2,1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f>
                        <m:fPr>
                          <m:type m:val="skw"/>
                          <m:ctrlP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𝑚𝑚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5D36C17F-6625-461B-B603-08B75A187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833" y="1894469"/>
                <a:ext cx="3141477" cy="53040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FFD7F857-A21F-4B8B-830F-CE32AB174E01}"/>
                  </a:ext>
                </a:extLst>
              </p:cNvPr>
              <p:cNvSpPr txBox="1"/>
              <p:nvPr/>
            </p:nvSpPr>
            <p:spPr>
              <a:xfrm>
                <a:off x="5272604" y="3838827"/>
                <a:ext cx="17082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𝑎𝑐𝑒𝑟𝑜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FFD7F857-A21F-4B8B-830F-CE32AB174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04" y="3838827"/>
                <a:ext cx="17082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9215C05F-149E-48A6-82FB-4809A9A1939A}"/>
                  </a:ext>
                </a:extLst>
              </p:cNvPr>
              <p:cNvSpPr txBox="1"/>
              <p:nvPr/>
            </p:nvSpPr>
            <p:spPr>
              <a:xfrm>
                <a:off x="6858158" y="5063650"/>
                <a:ext cx="4495642" cy="107535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CL" sz="1800" dirty="0"/>
                  <a:t>Para el caso de esfuerzos y deformaciones de: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L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s-CL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CL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𝐺𝑙</m:t>
                        </m:r>
                      </m:e>
                      <m:sub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s-CL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CL" sz="1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CL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CL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CL" sz="1800" i="1">
                            <a:latin typeface="Cambria Math" panose="02040503050406030204" pitchFamily="18" charset="0"/>
                          </a:rPr>
                          <m:t>𝐺𝑙</m:t>
                        </m:r>
                      </m:e>
                      <m:sub>
                        <m:r>
                          <a:rPr lang="es-CL" sz="1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CL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L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CL" sz="1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CL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CL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CL" sz="1800" i="1">
                            <a:latin typeface="Cambria Math" panose="02040503050406030204" pitchFamily="18" charset="0"/>
                          </a:rPr>
                          <m:t>𝐺𝑙</m:t>
                        </m:r>
                      </m:e>
                      <m:sub>
                        <m:r>
                          <a:rPr lang="es-CL" sz="1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s-CL" sz="1800" dirty="0"/>
              </a:p>
              <a:p>
                <a:pPr marL="0" indent="0">
                  <a:buNone/>
                </a:pPr>
                <a:r>
                  <a:rPr lang="es-CL" sz="1800" dirty="0"/>
                  <a:t>G: Módulo de corte, </a:t>
                </a:r>
                <a14:m>
                  <m:oMath xmlns:m="http://schemas.openxmlformats.org/officeDocument/2006/math">
                    <m:r>
                      <a:rPr lang="es-CL" sz="1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CL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L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2(1+</m:t>
                        </m:r>
                        <m:r>
                          <a:rPr lang="es-CL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  <m:r>
                          <a:rPr lang="es-CL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CL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9215C05F-149E-48A6-82FB-4809A9A19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158" y="5063650"/>
                <a:ext cx="4495642" cy="1075359"/>
              </a:xfrm>
              <a:prstGeom prst="rect">
                <a:avLst/>
              </a:prstGeom>
              <a:blipFill>
                <a:blip r:embed="rId14"/>
                <a:stretch>
                  <a:fillRect l="-808" t="-2210" b="-1105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22F520D0-9362-48F5-93FA-4330147D7A32}"/>
              </a:ext>
            </a:extLst>
          </p:cNvPr>
          <p:cNvSpPr txBox="1"/>
          <p:nvPr/>
        </p:nvSpPr>
        <p:spPr>
          <a:xfrm>
            <a:off x="675431" y="6564533"/>
            <a:ext cx="31420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>
                <a:solidFill>
                  <a:srgbClr val="FF0000"/>
                </a:solidFill>
              </a:rPr>
              <a:t>*Siempre utilizar las ecuaciones del libro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4E8876F-BE48-4666-BE06-0047AC77808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8261" t="47391" r="61994" b="30392"/>
          <a:stretch/>
        </p:blipFill>
        <p:spPr>
          <a:xfrm>
            <a:off x="9795110" y="3576207"/>
            <a:ext cx="2004674" cy="126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3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0" grpId="0" animBg="1"/>
      <p:bldP spid="5" grpId="0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DEA4A54-48BF-4A06-B377-4ECE1333BA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299" y="307910"/>
                <a:ext cx="8843861" cy="4351338"/>
              </a:xfrm>
            </p:spPr>
            <p:txBody>
              <a:bodyPr/>
              <a:lstStyle/>
              <a:p>
                <a:r>
                  <a:rPr lang="es-CL" sz="2000" dirty="0"/>
                  <a:t>Módulo de Elasticidad o de Young (E)</a:t>
                </a:r>
              </a:p>
              <a:p>
                <a:endParaRPr lang="es-CL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L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CL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num>
                        <m:den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s-CL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s-CL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CL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s-CL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s-CL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s-CL" sz="2000" dirty="0"/>
              </a:p>
              <a:p>
                <a:pPr marL="0" indent="0">
                  <a:buNone/>
                </a:pPr>
                <a:endParaRPr lang="es-CL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DEA4A54-48BF-4A06-B377-4ECE1333B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299" y="307910"/>
                <a:ext cx="8843861" cy="4351338"/>
              </a:xfrm>
              <a:blipFill>
                <a:blip r:embed="rId2"/>
                <a:stretch>
                  <a:fillRect l="-620" t="-154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B25CF9C-F409-4F56-B92F-0DFB02A09CF8}"/>
              </a:ext>
            </a:extLst>
          </p:cNvPr>
          <p:cNvSpPr txBox="1">
            <a:spLocks/>
          </p:cNvSpPr>
          <p:nvPr/>
        </p:nvSpPr>
        <p:spPr>
          <a:xfrm>
            <a:off x="838200" y="2273610"/>
            <a:ext cx="4879688" cy="4128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L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98AC3218-7E5B-413C-A751-48F8D258D28F}"/>
              </a:ext>
            </a:extLst>
          </p:cNvPr>
          <p:cNvCxnSpPr>
            <a:cxnSpLocks/>
          </p:cNvCxnSpPr>
          <p:nvPr/>
        </p:nvCxnSpPr>
        <p:spPr>
          <a:xfrm flipV="1">
            <a:off x="1405957" y="892925"/>
            <a:ext cx="0" cy="1800000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377354F-3A06-4529-BA5F-AAB901E52E42}"/>
              </a:ext>
            </a:extLst>
          </p:cNvPr>
          <p:cNvCxnSpPr>
            <a:cxnSpLocks/>
          </p:cNvCxnSpPr>
          <p:nvPr/>
        </p:nvCxnSpPr>
        <p:spPr>
          <a:xfrm>
            <a:off x="1396125" y="2683093"/>
            <a:ext cx="2205930" cy="0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302AA3F0-765F-4CB5-A054-C42037763969}"/>
              </a:ext>
            </a:extLst>
          </p:cNvPr>
          <p:cNvCxnSpPr>
            <a:cxnSpLocks/>
          </p:cNvCxnSpPr>
          <p:nvPr/>
        </p:nvCxnSpPr>
        <p:spPr>
          <a:xfrm flipH="1">
            <a:off x="436068" y="2673261"/>
            <a:ext cx="991347" cy="508407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68834252-5A00-4390-9B6E-F008700655EC}"/>
                  </a:ext>
                </a:extLst>
              </p:cNvPr>
              <p:cNvSpPr txBox="1"/>
              <p:nvPr/>
            </p:nvSpPr>
            <p:spPr>
              <a:xfrm>
                <a:off x="514721" y="3152001"/>
                <a:ext cx="288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68834252-5A00-4390-9B6E-F00870065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21" y="3152001"/>
                <a:ext cx="288989" cy="276999"/>
              </a:xfrm>
              <a:prstGeom prst="rect">
                <a:avLst/>
              </a:prstGeom>
              <a:blipFill>
                <a:blip r:embed="rId3"/>
                <a:stretch>
                  <a:fillRect l="-18750" r="-4167" b="-2391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E3CBF437-D1CD-4FB1-92E9-2AB0A4029526}"/>
                  </a:ext>
                </a:extLst>
              </p:cNvPr>
              <p:cNvSpPr txBox="1"/>
              <p:nvPr/>
            </p:nvSpPr>
            <p:spPr>
              <a:xfrm>
                <a:off x="970278" y="821819"/>
                <a:ext cx="294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E3CBF437-D1CD-4FB1-92E9-2AB0A4029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278" y="821819"/>
                <a:ext cx="294311" cy="276999"/>
              </a:xfrm>
              <a:prstGeom prst="rect">
                <a:avLst/>
              </a:prstGeom>
              <a:blipFill>
                <a:blip r:embed="rId4"/>
                <a:stretch>
                  <a:fillRect l="-18750" r="-6250" b="-2666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4" descr="Ilusionario: El Cubo de Necker">
            <a:extLst>
              <a:ext uri="{FF2B5EF4-FFF2-40B4-BE49-F238E27FC236}">
                <a16:creationId xmlns:a16="http://schemas.microsoft.com/office/drawing/2014/main" id="{E55B1F11-76DC-44A1-BD34-AA562F47A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97393"/>
            <a:ext cx="1621562" cy="145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A877A3A-9554-480B-A7CE-31CFA2E98373}"/>
                  </a:ext>
                </a:extLst>
              </p:cNvPr>
              <p:cNvSpPr txBox="1"/>
              <p:nvPr/>
            </p:nvSpPr>
            <p:spPr>
              <a:xfrm>
                <a:off x="3380345" y="2356867"/>
                <a:ext cx="294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A877A3A-9554-480B-A7CE-31CFA2E98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345" y="2356867"/>
                <a:ext cx="294311" cy="276999"/>
              </a:xfrm>
              <a:prstGeom prst="rect">
                <a:avLst/>
              </a:prstGeom>
              <a:blipFill>
                <a:blip r:embed="rId6"/>
                <a:stretch>
                  <a:fillRect l="-18750" r="-4167" b="-2666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9C5BC068-BC8E-4495-B7D2-CB540D153A33}"/>
              </a:ext>
            </a:extLst>
          </p:cNvPr>
          <p:cNvCxnSpPr>
            <a:cxnSpLocks/>
          </p:cNvCxnSpPr>
          <p:nvPr/>
        </p:nvCxnSpPr>
        <p:spPr>
          <a:xfrm flipV="1">
            <a:off x="2037397" y="1916904"/>
            <a:ext cx="551936" cy="332377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7BFF832-C75A-40D6-B0B1-B37217F99FCF}"/>
              </a:ext>
            </a:extLst>
          </p:cNvPr>
          <p:cNvSpPr/>
          <p:nvPr/>
        </p:nvSpPr>
        <p:spPr>
          <a:xfrm>
            <a:off x="933102" y="1965072"/>
            <a:ext cx="954000" cy="9540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8F0A2B00-791B-4637-B862-D1FFED022B4B}"/>
                  </a:ext>
                </a:extLst>
              </p:cNvPr>
              <p:cNvSpPr txBox="1"/>
              <p:nvPr/>
            </p:nvSpPr>
            <p:spPr>
              <a:xfrm>
                <a:off x="397827" y="2387693"/>
                <a:ext cx="423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s-CL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s-CL" b="1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8F0A2B00-791B-4637-B862-D1FFED022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27" y="2387693"/>
                <a:ext cx="423128" cy="276999"/>
              </a:xfrm>
              <a:prstGeom prst="rect">
                <a:avLst/>
              </a:prstGeom>
              <a:blipFill>
                <a:blip r:embed="rId7"/>
                <a:stretch>
                  <a:fillRect l="-5714" r="-4286" b="-1777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3BDF25FA-D6E9-4B5A-B2A1-4C34584E9762}"/>
              </a:ext>
            </a:extLst>
          </p:cNvPr>
          <p:cNvCxnSpPr/>
          <p:nvPr/>
        </p:nvCxnSpPr>
        <p:spPr>
          <a:xfrm flipH="1">
            <a:off x="659215" y="2462944"/>
            <a:ext cx="828521" cy="39492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2E5CE720-D967-4809-A95C-AD33336AE1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313" t="19599" r="18494" b="9931"/>
          <a:stretch/>
        </p:blipFill>
        <p:spPr>
          <a:xfrm>
            <a:off x="7721859" y="441412"/>
            <a:ext cx="3437262" cy="483290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53AC0A6-E1FA-4432-933B-C99D92674C7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512" t="28112" r="24006" b="18875"/>
          <a:stretch/>
        </p:blipFill>
        <p:spPr>
          <a:xfrm>
            <a:off x="1178964" y="4077802"/>
            <a:ext cx="4785157" cy="257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2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FCE77-B095-407D-9D21-D60ECFDAE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72" y="212240"/>
            <a:ext cx="9692640" cy="822834"/>
          </a:xfrm>
        </p:spPr>
        <p:txBody>
          <a:bodyPr/>
          <a:lstStyle/>
          <a:p>
            <a:r>
              <a:rPr lang="es-CL" dirty="0"/>
              <a:t>Esfuerzo Axial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12D76C-E791-4E59-89AC-6606DAB83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6</a:t>
            </a:fld>
            <a:endParaRPr lang="es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5A0448ED-6468-4984-A66D-292C368023E8}"/>
                  </a:ext>
                </a:extLst>
              </p:cNvPr>
              <p:cNvSpPr txBox="1"/>
              <p:nvPr/>
            </p:nvSpPr>
            <p:spPr>
              <a:xfrm>
                <a:off x="5347906" y="2691271"/>
                <a:ext cx="2753487" cy="65768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𝑖𝑛𝑡𝑒𝑟𝑛𝑎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𝑡𝑟𝑎𝑛𝑠𝑣𝑒𝑟𝑎𝑙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5A0448ED-6468-4984-A66D-292C36802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906" y="2691271"/>
                <a:ext cx="2753487" cy="6576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Imagen 30" descr="Gráfico&#10;&#10;Descripción generada automáticamente">
            <a:extLst>
              <a:ext uri="{FF2B5EF4-FFF2-40B4-BE49-F238E27FC236}">
                <a16:creationId xmlns:a16="http://schemas.microsoft.com/office/drawing/2014/main" id="{C2BC4657-1CB1-43CD-9A05-E43E5E9AC1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76"/>
          <a:stretch/>
        </p:blipFill>
        <p:spPr>
          <a:xfrm>
            <a:off x="971550" y="1574564"/>
            <a:ext cx="1737389" cy="4597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CD3363D-4F93-47ED-8BA0-F19915629A19}"/>
                  </a:ext>
                </a:extLst>
              </p:cNvPr>
              <p:cNvSpPr txBox="1"/>
              <p:nvPr/>
            </p:nvSpPr>
            <p:spPr>
              <a:xfrm>
                <a:off x="3686175" y="1120247"/>
                <a:ext cx="74390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L" dirty="0"/>
                  <a:t>Por tanto, nos dedicaremos a encontrar el alargamiento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s-CL" dirty="0"/>
                  <a:t> que se produce en la dirección en la cual se aplica la fuerza F, a través de la siguiente relación </a:t>
                </a: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CD3363D-4F93-47ED-8BA0-F19915629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175" y="1120247"/>
                <a:ext cx="7439025" cy="923330"/>
              </a:xfrm>
              <a:prstGeom prst="rect">
                <a:avLst/>
              </a:prstGeom>
              <a:blipFill>
                <a:blip r:embed="rId4"/>
                <a:stretch>
                  <a:fillRect l="-738" t="-3974" r="-1066" b="-993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19BD04C6-715A-4D04-8CD6-20DBFC0EA303}"/>
              </a:ext>
            </a:extLst>
          </p:cNvPr>
          <p:cNvSpPr txBox="1"/>
          <p:nvPr/>
        </p:nvSpPr>
        <p:spPr>
          <a:xfrm>
            <a:off x="3810000" y="3996647"/>
            <a:ext cx="6810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Para conocer la fuerza interna debemos realizar un corte imaginario transversal a la aplicación de la fuerza.</a:t>
            </a:r>
          </a:p>
          <a:p>
            <a:r>
              <a:rPr lang="es-CL" dirty="0"/>
              <a:t>Realizando un equilibrio de fuerzas en este eje podremos encontrar el valor de la fuerza interna. </a:t>
            </a:r>
          </a:p>
        </p:txBody>
      </p:sp>
      <p:cxnSp>
        <p:nvCxnSpPr>
          <p:cNvPr id="11" name="Conector: curvado 10">
            <a:extLst>
              <a:ext uri="{FF2B5EF4-FFF2-40B4-BE49-F238E27FC236}">
                <a16:creationId xmlns:a16="http://schemas.microsoft.com/office/drawing/2014/main" id="{FC89CF29-A130-4342-B89F-9926472BAA75}"/>
              </a:ext>
            </a:extLst>
          </p:cNvPr>
          <p:cNvCxnSpPr>
            <a:cxnSpLocks/>
          </p:cNvCxnSpPr>
          <p:nvPr/>
        </p:nvCxnSpPr>
        <p:spPr>
          <a:xfrm flipV="1">
            <a:off x="310984" y="3438525"/>
            <a:ext cx="2464132" cy="285752"/>
          </a:xfrm>
          <a:prstGeom prst="curvedConnector3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04387AB-9AEA-497A-B7CE-B779DDB92783}"/>
                  </a:ext>
                </a:extLst>
              </p14:cNvPr>
              <p14:cNvContentPartPr/>
              <p14:nvPr/>
            </p14:nvContentPartPr>
            <p14:xfrm>
              <a:off x="7311847" y="2172858"/>
              <a:ext cx="47625" cy="9525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04387AB-9AEA-497A-B7CE-B779DDB927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3472" y="2152151"/>
                <a:ext cx="84750" cy="50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89F1701-4D74-45A7-B7DE-E711DF89F86A}"/>
                  </a:ext>
                </a:extLst>
              </p14:cNvPr>
              <p14:cNvContentPartPr/>
              <p14:nvPr/>
            </p14:nvContentPartPr>
            <p14:xfrm>
              <a:off x="7633137" y="3823137"/>
              <a:ext cx="9525" cy="9525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89F1701-4D74-45A7-B7DE-E711DF89F86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66412" y="3356412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19C033D-E0DD-40C4-9EBE-FAB9EA302741}"/>
                  </a:ext>
                </a:extLst>
              </p14:cNvPr>
              <p14:cNvContentPartPr/>
              <p14:nvPr/>
            </p14:nvContentPartPr>
            <p14:xfrm>
              <a:off x="7961481" y="2548758"/>
              <a:ext cx="9525" cy="9525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19C033D-E0DD-40C4-9EBE-FAB9EA30274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49199" y="2072508"/>
                <a:ext cx="34340" cy="95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278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FCE77-B095-407D-9D21-D60ECFDAE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72" y="212240"/>
            <a:ext cx="9692640" cy="822834"/>
          </a:xfrm>
        </p:spPr>
        <p:txBody>
          <a:bodyPr/>
          <a:lstStyle/>
          <a:p>
            <a:r>
              <a:rPr lang="es-CL" dirty="0"/>
              <a:t>Esfuerzo Axial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12D76C-E791-4E59-89AC-6606DAB83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7</a:t>
            </a:fld>
            <a:endParaRPr lang="es-CL" dirty="0"/>
          </a:p>
        </p:txBody>
      </p:sp>
      <p:pic>
        <p:nvPicPr>
          <p:cNvPr id="31" name="Imagen 30" descr="Gráfico&#10;&#10;Descripción generada automáticamente">
            <a:extLst>
              <a:ext uri="{FF2B5EF4-FFF2-40B4-BE49-F238E27FC236}">
                <a16:creationId xmlns:a16="http://schemas.microsoft.com/office/drawing/2014/main" id="{C2BC4657-1CB1-43CD-9A05-E43E5E9AC1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76"/>
          <a:stretch/>
        </p:blipFill>
        <p:spPr>
          <a:xfrm>
            <a:off x="514049" y="2260364"/>
            <a:ext cx="1737389" cy="4597636"/>
          </a:xfrm>
          <a:prstGeom prst="rect">
            <a:avLst/>
          </a:prstGeom>
        </p:spPr>
      </p:pic>
      <p:cxnSp>
        <p:nvCxnSpPr>
          <p:cNvPr id="11" name="Conector: curvado 10">
            <a:extLst>
              <a:ext uri="{FF2B5EF4-FFF2-40B4-BE49-F238E27FC236}">
                <a16:creationId xmlns:a16="http://schemas.microsoft.com/office/drawing/2014/main" id="{FC89CF29-A130-4342-B89F-9926472BAA75}"/>
              </a:ext>
            </a:extLst>
          </p:cNvPr>
          <p:cNvCxnSpPr>
            <a:cxnSpLocks/>
          </p:cNvCxnSpPr>
          <p:nvPr/>
        </p:nvCxnSpPr>
        <p:spPr>
          <a:xfrm>
            <a:off x="169227" y="4251998"/>
            <a:ext cx="2529078" cy="0"/>
          </a:xfrm>
          <a:prstGeom prst="curvedConnector3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6FF902BF-0F5A-44C9-B121-4B0665D36BCB}"/>
              </a:ext>
            </a:extLst>
          </p:cNvPr>
          <p:cNvSpPr txBox="1"/>
          <p:nvPr/>
        </p:nvSpPr>
        <p:spPr>
          <a:xfrm>
            <a:off x="4237863" y="608154"/>
            <a:ext cx="7210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Al realizar el corte transversal podemos analizar tanto la superior del corte, como la parte inferior </a:t>
            </a:r>
          </a:p>
        </p:txBody>
      </p:sp>
      <p:pic>
        <p:nvPicPr>
          <p:cNvPr id="8" name="Imagen 7" descr="Gráfico&#10;&#10;Descripción generada automáticamente">
            <a:extLst>
              <a:ext uri="{FF2B5EF4-FFF2-40B4-BE49-F238E27FC236}">
                <a16:creationId xmlns:a16="http://schemas.microsoft.com/office/drawing/2014/main" id="{4AEA8C05-2143-49B4-9D8A-B39D6A40B1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97" t="49544"/>
          <a:stretch/>
        </p:blipFill>
        <p:spPr>
          <a:xfrm>
            <a:off x="9869297" y="4194129"/>
            <a:ext cx="1543231" cy="2319795"/>
          </a:xfrm>
          <a:prstGeom prst="rect">
            <a:avLst/>
          </a:prstGeom>
        </p:spPr>
      </p:pic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45335260-FFCD-4BD6-A3D5-FF41B63C76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76" t="1" r="13384" b="55469"/>
          <a:stretch/>
        </p:blipFill>
        <p:spPr>
          <a:xfrm>
            <a:off x="5216916" y="2129778"/>
            <a:ext cx="1219758" cy="2047328"/>
          </a:xfrm>
          <a:prstGeom prst="rect">
            <a:avLst/>
          </a:prstGeom>
        </p:spPr>
      </p:pic>
      <p:cxnSp>
        <p:nvCxnSpPr>
          <p:cNvPr id="15" name="Conector: curvado 14">
            <a:extLst>
              <a:ext uri="{FF2B5EF4-FFF2-40B4-BE49-F238E27FC236}">
                <a16:creationId xmlns:a16="http://schemas.microsoft.com/office/drawing/2014/main" id="{790F1FB0-D6C0-4D00-BB68-C5F8AA4E5D27}"/>
              </a:ext>
            </a:extLst>
          </p:cNvPr>
          <p:cNvCxnSpPr>
            <a:cxnSpLocks/>
          </p:cNvCxnSpPr>
          <p:nvPr/>
        </p:nvCxnSpPr>
        <p:spPr>
          <a:xfrm flipV="1">
            <a:off x="4807358" y="4160083"/>
            <a:ext cx="1948053" cy="20977"/>
          </a:xfrm>
          <a:prstGeom prst="curvedConnector3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curvado 15">
            <a:extLst>
              <a:ext uri="{FF2B5EF4-FFF2-40B4-BE49-F238E27FC236}">
                <a16:creationId xmlns:a16="http://schemas.microsoft.com/office/drawing/2014/main" id="{43A49B3A-1F70-4CF3-B0FD-1036CD620290}"/>
              </a:ext>
            </a:extLst>
          </p:cNvPr>
          <p:cNvCxnSpPr>
            <a:cxnSpLocks/>
          </p:cNvCxnSpPr>
          <p:nvPr/>
        </p:nvCxnSpPr>
        <p:spPr>
          <a:xfrm>
            <a:off x="8883450" y="4198083"/>
            <a:ext cx="2529078" cy="0"/>
          </a:xfrm>
          <a:prstGeom prst="curvedConnector3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8F0995D-5BB8-466F-85D4-ECCEC7E3C2A3}"/>
              </a:ext>
            </a:extLst>
          </p:cNvPr>
          <p:cNvCxnSpPr>
            <a:cxnSpLocks/>
          </p:cNvCxnSpPr>
          <p:nvPr/>
        </p:nvCxnSpPr>
        <p:spPr>
          <a:xfrm>
            <a:off x="5798610" y="4202037"/>
            <a:ext cx="0" cy="56957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858E3237-B4D6-4E62-A864-F66FC07B202F}"/>
              </a:ext>
            </a:extLst>
          </p:cNvPr>
          <p:cNvCxnSpPr>
            <a:cxnSpLocks/>
          </p:cNvCxnSpPr>
          <p:nvPr/>
        </p:nvCxnSpPr>
        <p:spPr>
          <a:xfrm flipV="1">
            <a:off x="5779560" y="1929635"/>
            <a:ext cx="0" cy="58443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C26E4207-86F6-4FFC-8EBF-BDF8E95D738B}"/>
              </a:ext>
            </a:extLst>
          </p:cNvPr>
          <p:cNvCxnSpPr>
            <a:cxnSpLocks/>
          </p:cNvCxnSpPr>
          <p:nvPr/>
        </p:nvCxnSpPr>
        <p:spPr>
          <a:xfrm flipV="1">
            <a:off x="10275015" y="3592672"/>
            <a:ext cx="0" cy="58443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C2087D3A-9F7E-4055-9A75-B7176A198A8E}"/>
                  </a:ext>
                </a:extLst>
              </p:cNvPr>
              <p:cNvSpPr txBox="1"/>
              <p:nvPr/>
            </p:nvSpPr>
            <p:spPr>
              <a:xfrm>
                <a:off x="5827465" y="1891032"/>
                <a:ext cx="2685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C2087D3A-9F7E-4055-9A75-B7176A198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465" y="1891032"/>
                <a:ext cx="268535" cy="369332"/>
              </a:xfrm>
              <a:prstGeom prst="rect">
                <a:avLst/>
              </a:prstGeom>
              <a:blipFill>
                <a:blip r:embed="rId3"/>
                <a:stretch>
                  <a:fillRect l="-27273" r="-22727" b="-655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88F7D66D-5978-4284-9441-0BFAED21F757}"/>
                  </a:ext>
                </a:extLst>
              </p:cNvPr>
              <p:cNvSpPr txBox="1"/>
              <p:nvPr/>
            </p:nvSpPr>
            <p:spPr>
              <a:xfrm>
                <a:off x="5798610" y="4302159"/>
                <a:ext cx="16920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𝑖𝑛𝑡𝑒𝑟𝑛𝑎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88F7D66D-5978-4284-9441-0BFAED21F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610" y="4302159"/>
                <a:ext cx="1692002" cy="369332"/>
              </a:xfrm>
              <a:prstGeom prst="rect">
                <a:avLst/>
              </a:prstGeom>
              <a:blipFill>
                <a:blip r:embed="rId4"/>
                <a:stretch>
                  <a:fillRect l="-3597" r="-3237" b="-1666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235264C-603F-4544-841B-AC0721BAB5F6}"/>
                  </a:ext>
                </a:extLst>
              </p:cNvPr>
              <p:cNvSpPr txBox="1"/>
              <p:nvPr/>
            </p:nvSpPr>
            <p:spPr>
              <a:xfrm>
                <a:off x="9720889" y="3102806"/>
                <a:ext cx="16920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𝑖𝑛𝑡𝑒𝑟𝑛𝑎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235264C-603F-4544-841B-AC0721BAB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889" y="3102806"/>
                <a:ext cx="1692002" cy="369332"/>
              </a:xfrm>
              <a:prstGeom prst="rect">
                <a:avLst/>
              </a:prstGeom>
              <a:blipFill>
                <a:blip r:embed="rId5"/>
                <a:stretch>
                  <a:fillRect l="-3971" r="-3249" b="-1475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473DC58F-30F2-4CA8-A5A0-19BF967E4412}"/>
              </a:ext>
            </a:extLst>
          </p:cNvPr>
          <p:cNvCxnSpPr>
            <a:cxnSpLocks/>
          </p:cNvCxnSpPr>
          <p:nvPr/>
        </p:nvCxnSpPr>
        <p:spPr>
          <a:xfrm flipV="1">
            <a:off x="1078352" y="1956163"/>
            <a:ext cx="0" cy="58443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CE3C1C41-76EE-4F23-8D77-10310664D5A9}"/>
                  </a:ext>
                </a:extLst>
              </p:cNvPr>
              <p:cNvSpPr txBox="1"/>
              <p:nvPr/>
            </p:nvSpPr>
            <p:spPr>
              <a:xfrm>
                <a:off x="1126257" y="1913606"/>
                <a:ext cx="446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CE3C1C41-76EE-4F23-8D77-10310664D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7" y="1913606"/>
                <a:ext cx="446341" cy="369332"/>
              </a:xfrm>
              <a:prstGeom prst="rect">
                <a:avLst/>
              </a:prstGeom>
              <a:blipFill>
                <a:blip r:embed="rId6"/>
                <a:stretch>
                  <a:fillRect l="-15068" r="-2740" b="-1500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81BE7E9F-3907-4BE6-8A30-73BCFB4369D1}"/>
                  </a:ext>
                </a:extLst>
              </p:cNvPr>
              <p:cNvSpPr txBox="1"/>
              <p:nvPr/>
            </p:nvSpPr>
            <p:spPr>
              <a:xfrm>
                <a:off x="2270981" y="1800142"/>
                <a:ext cx="1934643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CL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es-CL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s-CL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s-CL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s-CL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CL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L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s-CL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CL" sz="18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s-CL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s-CL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s-CL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81BE7E9F-3907-4BE6-8A30-73BCFB436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981" y="1800142"/>
                <a:ext cx="1934643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AF640BFF-123D-4194-AAEC-109B15507007}"/>
                  </a:ext>
                </a:extLst>
              </p:cNvPr>
              <p:cNvSpPr txBox="1"/>
              <p:nvPr/>
            </p:nvSpPr>
            <p:spPr>
              <a:xfrm>
                <a:off x="1078352" y="1913606"/>
                <a:ext cx="14204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AF640BFF-123D-4194-AAEC-109B15507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352" y="1913606"/>
                <a:ext cx="1420402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34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4" grpId="0"/>
      <p:bldP spid="19" grpId="0"/>
      <p:bldP spid="21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719BFF-2CA0-4A69-97AE-269711166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Ejercicio 1</a:t>
            </a:r>
          </a:p>
        </p:txBody>
      </p:sp>
      <p:pic>
        <p:nvPicPr>
          <p:cNvPr id="7" name="Imagen 6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FC20D458-BD8E-47BC-A200-21D6D5440E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"/>
          <a:stretch/>
        </p:blipFill>
        <p:spPr>
          <a:xfrm>
            <a:off x="3431730" y="3220113"/>
            <a:ext cx="5328540" cy="2141035"/>
          </a:xfrm>
          <a:prstGeom prst="rect">
            <a:avLst/>
          </a:prstGeom>
        </p:spPr>
      </p:pic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A571DCB5-F702-46A0-8CF4-1FBBDAED4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17" y="1496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1800" dirty="0"/>
              <a:t>Para la barra de la figura encuentre:</a:t>
            </a:r>
          </a:p>
          <a:p>
            <a:pPr marL="514350" indent="-514350">
              <a:buAutoNum type="alphaLcParenR"/>
            </a:pPr>
            <a:r>
              <a:rPr lang="es-CL" sz="1800" dirty="0"/>
              <a:t>La fuerza P para la cual la deformación total de la barra es nula</a:t>
            </a:r>
          </a:p>
          <a:p>
            <a:pPr marL="514350" indent="-514350">
              <a:buAutoNum type="alphaLcParenR"/>
            </a:pPr>
            <a:r>
              <a:rPr lang="es-CL" sz="1800" dirty="0"/>
              <a:t>La deflexión correspondiente al punto B.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209C7497-3D0F-47EA-B8B3-FD6F1DEAB3E2}"/>
              </a:ext>
            </a:extLst>
          </p:cNvPr>
          <p:cNvCxnSpPr>
            <a:cxnSpLocks/>
          </p:cNvCxnSpPr>
          <p:nvPr/>
        </p:nvCxnSpPr>
        <p:spPr>
          <a:xfrm>
            <a:off x="4191856" y="5848190"/>
            <a:ext cx="190414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3C2EC63-A51B-43BE-9FCC-A1A09D5B68CE}"/>
              </a:ext>
            </a:extLst>
          </p:cNvPr>
          <p:cNvCxnSpPr>
            <a:cxnSpLocks/>
          </p:cNvCxnSpPr>
          <p:nvPr/>
        </p:nvCxnSpPr>
        <p:spPr>
          <a:xfrm>
            <a:off x="6096000" y="5848190"/>
            <a:ext cx="2297987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77B8572E-AD86-4979-A24A-69F35390BC4A}"/>
              </a:ext>
            </a:extLst>
          </p:cNvPr>
          <p:cNvCxnSpPr>
            <a:cxnSpLocks/>
          </p:cNvCxnSpPr>
          <p:nvPr/>
        </p:nvCxnSpPr>
        <p:spPr>
          <a:xfrm>
            <a:off x="4191856" y="6329363"/>
            <a:ext cx="248634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5D6E62F-46B3-4A70-9473-A4E1855C3670}"/>
              </a:ext>
            </a:extLst>
          </p:cNvPr>
          <p:cNvCxnSpPr>
            <a:cxnSpLocks/>
          </p:cNvCxnSpPr>
          <p:nvPr/>
        </p:nvCxnSpPr>
        <p:spPr>
          <a:xfrm>
            <a:off x="6678202" y="6329363"/>
            <a:ext cx="1715785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32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E18308-DA65-467A-A8A5-24146A4C9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</a:t>
            </a:r>
          </a:p>
        </p:txBody>
      </p:sp>
      <p:pic>
        <p:nvPicPr>
          <p:cNvPr id="5" name="Imagen 4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5C11591D-020E-425D-8CAB-FEDB86EC9F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"/>
          <a:stretch/>
        </p:blipFill>
        <p:spPr>
          <a:xfrm>
            <a:off x="3431730" y="139924"/>
            <a:ext cx="5328540" cy="2141035"/>
          </a:xfrm>
          <a:prstGeom prst="rect">
            <a:avLst/>
          </a:prstGeo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C877FDF1-CA4D-4463-9B39-AB3DA77AE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76" y="2298537"/>
            <a:ext cx="1670775" cy="1416882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96471-6F80-4622-A6F1-F16268097C19}"/>
              </a:ext>
            </a:extLst>
          </p:cNvPr>
          <p:cNvCxnSpPr>
            <a:cxnSpLocks/>
          </p:cNvCxnSpPr>
          <p:nvPr/>
        </p:nvCxnSpPr>
        <p:spPr>
          <a:xfrm>
            <a:off x="2205369" y="3003500"/>
            <a:ext cx="0" cy="3999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BBFF738E-F119-413F-9431-335402AD698F}"/>
              </a:ext>
            </a:extLst>
          </p:cNvPr>
          <p:cNvCxnSpPr>
            <a:cxnSpLocks/>
          </p:cNvCxnSpPr>
          <p:nvPr/>
        </p:nvCxnSpPr>
        <p:spPr>
          <a:xfrm>
            <a:off x="2273129" y="3169579"/>
            <a:ext cx="42600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98A8966B-DD1E-4C48-833B-3E90C656D0C3}"/>
                  </a:ext>
                </a:extLst>
              </p:cNvPr>
              <p:cNvSpPr txBox="1"/>
              <p:nvPr/>
            </p:nvSpPr>
            <p:spPr>
              <a:xfrm>
                <a:off x="2073738" y="3256240"/>
                <a:ext cx="9733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s-CL" b="0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98A8966B-DD1E-4C48-833B-3E90C656D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738" y="3256240"/>
                <a:ext cx="97334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E9171CF5-36CE-47A4-854B-D85B059BAF25}"/>
                  </a:ext>
                </a:extLst>
              </p:cNvPr>
              <p:cNvSpPr txBox="1"/>
              <p:nvPr/>
            </p:nvSpPr>
            <p:spPr>
              <a:xfrm>
                <a:off x="3657600" y="2979836"/>
                <a:ext cx="7317954" cy="931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40"</m:t>
                          </m:r>
                        </m:num>
                        <m:den>
                          <m:f>
                            <m:fPr>
                              <m:ctrlPr>
                                <a:rPr lang="es-C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2"</m:t>
                                  </m:r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28,9×</m:t>
                          </m:r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  <m:f>
                            <m:f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𝑝𝑢𝑙𝑔</m:t>
                                  </m:r>
                                </m:e>
                                <m:sup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=0,44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s-C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E9171CF5-36CE-47A4-854B-D85B059BA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2979836"/>
                <a:ext cx="7317954" cy="9311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FF64FE55-D1AF-4594-88AD-FFDDF25DBBE2}"/>
                  </a:ext>
                </a:extLst>
              </p:cNvPr>
              <p:cNvSpPr txBox="1"/>
              <p:nvPr/>
            </p:nvSpPr>
            <p:spPr>
              <a:xfrm>
                <a:off x="8760270" y="510536"/>
                <a:ext cx="3266973" cy="976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𝑎𝑐𝑒𝑟𝑜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=2,1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f>
                        <m:fPr>
                          <m:type m:val="skw"/>
                          <m:ctrlP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𝑚𝑚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C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=28,9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f>
                        <m:fPr>
                          <m:type m:val="skw"/>
                          <m:ctrlP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𝑙𝑏</m:t>
                          </m:r>
                        </m:num>
                        <m:den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𝑝𝑢𝑙𝑔</m:t>
                              </m:r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FF64FE55-D1AF-4594-88AD-FFDDF25DB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270" y="510536"/>
                <a:ext cx="3266973" cy="976421"/>
              </a:xfrm>
              <a:prstGeom prst="rect">
                <a:avLst/>
              </a:prstGeom>
              <a:blipFill>
                <a:blip r:embed="rId6"/>
                <a:stretch>
                  <a:fillRect t="-51250" r="-4478" b="-8062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Imagen 21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FD79FF95-7A14-46D2-90DC-903E0A7D90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"/>
          <a:stretch/>
        </p:blipFill>
        <p:spPr>
          <a:xfrm>
            <a:off x="3501313" y="175614"/>
            <a:ext cx="5328540" cy="2141035"/>
          </a:xfrm>
          <a:prstGeom prst="rect">
            <a:avLst/>
          </a:prstGeom>
        </p:spPr>
      </p:pic>
      <p:pic>
        <p:nvPicPr>
          <p:cNvPr id="24" name="Imagen 23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80E19B89-B8BA-4D44-9DF4-1ADFFE1E73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09" y="3821790"/>
            <a:ext cx="2844946" cy="1422473"/>
          </a:xfrm>
          <a:prstGeom prst="rect">
            <a:avLst/>
          </a:prstGeom>
        </p:spPr>
      </p:pic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09715709-F3CE-41B8-9062-B2F056B6DFEB}"/>
              </a:ext>
            </a:extLst>
          </p:cNvPr>
          <p:cNvCxnSpPr>
            <a:cxnSpLocks/>
          </p:cNvCxnSpPr>
          <p:nvPr/>
        </p:nvCxnSpPr>
        <p:spPr>
          <a:xfrm flipH="1">
            <a:off x="3047082" y="4505412"/>
            <a:ext cx="91874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445AAFEA-9F25-4BFE-AA96-42204D1A0386}"/>
                  </a:ext>
                </a:extLst>
              </p:cNvPr>
              <p:cNvSpPr txBox="1"/>
              <p:nvPr/>
            </p:nvSpPr>
            <p:spPr>
              <a:xfrm>
                <a:off x="2560410" y="4583275"/>
                <a:ext cx="18913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2000−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s-CL" b="0" dirty="0"/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445AAFEA-9F25-4BFE-AA96-42204D1A0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410" y="4583275"/>
                <a:ext cx="189139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D16BA85C-2DBC-4C59-BA20-0F37F5602B96}"/>
                  </a:ext>
                </a:extLst>
              </p:cNvPr>
              <p:cNvSpPr txBox="1"/>
              <p:nvPr/>
            </p:nvSpPr>
            <p:spPr>
              <a:xfrm>
                <a:off x="4150760" y="4296561"/>
                <a:ext cx="7787982" cy="9327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𝐵𝐶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𝐵𝐶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𝐵𝐶</m:t>
                              </m:r>
                            </m:sub>
                          </m:s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−(2000−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)∙30"</m:t>
                          </m:r>
                        </m:num>
                        <m:den>
                          <m:f>
                            <m:fPr>
                              <m:ctrlPr>
                                <a:rPr lang="es-C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(3</m:t>
                                  </m:r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"</m:t>
                                  </m:r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28,9×</m:t>
                          </m:r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  <m:f>
                            <m:f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𝑝𝑢𝑙𝑔</m:t>
                                  </m:r>
                                </m:e>
                                <m:sup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=−0,148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s-C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(2000−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D16BA85C-2DBC-4C59-BA20-0F37F560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760" y="4296561"/>
                <a:ext cx="7787982" cy="9327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B9802332-F111-42A2-8B20-61F419D461E3}"/>
                  </a:ext>
                </a:extLst>
              </p:cNvPr>
              <p:cNvSpPr txBox="1"/>
              <p:nvPr/>
            </p:nvSpPr>
            <p:spPr>
              <a:xfrm>
                <a:off x="675911" y="5636416"/>
                <a:ext cx="28254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s-CL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𝐴𝐶</m:t>
                        </m:r>
                      </m:sub>
                    </m:sSub>
                    <m:r>
                      <a:rPr lang="es-CL" b="0" i="1" smtClean="0">
                        <a:latin typeface="Cambria Math" panose="02040503050406030204" pitchFamily="18" charset="0"/>
                      </a:rPr>
                      <m:t>=0→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s-CL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s-CL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s-CL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𝐵𝑐</m:t>
                        </m:r>
                      </m:sub>
                    </m:sSub>
                  </m:oMath>
                </a14:m>
                <a:r>
                  <a:rPr lang="es-CL" dirty="0"/>
                  <a:t> </a:t>
                </a:r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B9802332-F111-42A2-8B20-61F419D46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11" y="5636416"/>
                <a:ext cx="282540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A4E81860-D10B-428B-BFA5-F0449261A2FC}"/>
                  </a:ext>
                </a:extLst>
              </p:cNvPr>
              <p:cNvSpPr txBox="1"/>
              <p:nvPr/>
            </p:nvSpPr>
            <p:spPr>
              <a:xfrm>
                <a:off x="3806328" y="5688326"/>
                <a:ext cx="49539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0,44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s-C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s-CL" i="1">
                          <a:latin typeface="Cambria Math" panose="02040503050406030204" pitchFamily="18" charset="0"/>
                        </a:rPr>
                        <m:t>=0,148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∙(2000−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A4E81860-D10B-428B-BFA5-F0449261A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328" y="5688326"/>
                <a:ext cx="4953942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EDDCA1A4-92AE-4000-860B-93186B66C624}"/>
                  </a:ext>
                </a:extLst>
              </p:cNvPr>
              <p:cNvSpPr txBox="1"/>
              <p:nvPr/>
            </p:nvSpPr>
            <p:spPr>
              <a:xfrm>
                <a:off x="3047082" y="6177535"/>
                <a:ext cx="60978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=503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𝑙𝑏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EDDCA1A4-92AE-4000-860B-93186B66C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082" y="6177535"/>
                <a:ext cx="609783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B68897A-EDC0-4E54-8F07-0BC17969E82F}"/>
              </a:ext>
            </a:extLst>
          </p:cNvPr>
          <p:cNvCxnSpPr>
            <a:cxnSpLocks/>
          </p:cNvCxnSpPr>
          <p:nvPr/>
        </p:nvCxnSpPr>
        <p:spPr>
          <a:xfrm>
            <a:off x="2975555" y="4296561"/>
            <a:ext cx="0" cy="3999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F41A10F4-CF85-431F-A82F-969AAE6DE97D}"/>
              </a:ext>
            </a:extLst>
          </p:cNvPr>
          <p:cNvSpPr txBox="1"/>
          <p:nvPr/>
        </p:nvSpPr>
        <p:spPr>
          <a:xfrm>
            <a:off x="892291" y="2131983"/>
            <a:ext cx="1352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DCL zona AB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27F597D-5FB2-4CDC-8D59-9B17500A9737}"/>
              </a:ext>
            </a:extLst>
          </p:cNvPr>
          <p:cNvSpPr txBox="1"/>
          <p:nvPr/>
        </p:nvSpPr>
        <p:spPr>
          <a:xfrm>
            <a:off x="946057" y="3738336"/>
            <a:ext cx="1343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DCL zona BC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8FE44BD-A190-48BF-A61D-A634FB0F4516}"/>
              </a:ext>
            </a:extLst>
          </p:cNvPr>
          <p:cNvSpPr txBox="1"/>
          <p:nvPr/>
        </p:nvSpPr>
        <p:spPr>
          <a:xfrm>
            <a:off x="10581024" y="3071574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Tracción 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F523061-C94A-41C4-8754-81C9A8B0E551}"/>
              </a:ext>
            </a:extLst>
          </p:cNvPr>
          <p:cNvSpPr txBox="1"/>
          <p:nvPr/>
        </p:nvSpPr>
        <p:spPr>
          <a:xfrm>
            <a:off x="10581024" y="4806382"/>
            <a:ext cx="131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Compresión</a:t>
            </a:r>
          </a:p>
        </p:txBody>
      </p:sp>
    </p:spTree>
    <p:extLst>
      <p:ext uri="{BB962C8B-B14F-4D97-AF65-F5344CB8AC3E}">
        <p14:creationId xmlns:p14="http://schemas.microsoft.com/office/powerpoint/2010/main" val="80324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1" grpId="0"/>
      <p:bldP spid="26" grpId="0"/>
      <p:bldP spid="28" grpId="0"/>
      <p:bldP spid="30" grpId="0"/>
      <p:bldP spid="32" grpId="0"/>
      <p:bldP spid="36" grpId="0"/>
      <p:bldP spid="3" grpId="0"/>
      <p:bldP spid="23" grpId="0"/>
      <p:bldP spid="27" grpId="0"/>
      <p:bldP spid="29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B5F0FE65AF9CC4282254F9200F2FB20" ma:contentTypeVersion="10" ma:contentTypeDescription="Crear nuevo documento." ma:contentTypeScope="" ma:versionID="112bc522f886021163d21564e39669d1">
  <xsd:schema xmlns:xsd="http://www.w3.org/2001/XMLSchema" xmlns:xs="http://www.w3.org/2001/XMLSchema" xmlns:p="http://schemas.microsoft.com/office/2006/metadata/properties" xmlns:ns2="1f83bce6-c843-4a86-bc32-cf53c9603f6d" xmlns:ns3="6e6a2bdf-eda8-4091-81b1-8eb89982575a" targetNamespace="http://schemas.microsoft.com/office/2006/metadata/properties" ma:root="true" ma:fieldsID="45d5f459d7e8b5f80f8d3ace5e27ced4" ns2:_="" ns3:_="">
    <xsd:import namespace="1f83bce6-c843-4a86-bc32-cf53c9603f6d"/>
    <xsd:import namespace="6e6a2bdf-eda8-4091-81b1-8eb89982575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83bce6-c843-4a86-bc32-cf53c9603f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6a2bdf-eda8-4091-81b1-8eb89982575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439384-AD21-4A47-90BB-8401F033AFF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886108B-CCE9-47DC-A2AC-9B7A283154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D17C3D-D6E2-4FE1-A7BC-8031B5F608D4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6466</TotalTime>
  <Words>934</Words>
  <Application>Microsoft Office PowerPoint</Application>
  <PresentationFormat>Widescreen</PresentationFormat>
  <Paragraphs>171</Paragraphs>
  <Slides>24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Tema de Office</vt:lpstr>
      <vt:lpstr>Práctica N°6: Esfuerzo Axial, Torsión</vt:lpstr>
      <vt:lpstr>Comportamiento de los materiales</vt:lpstr>
      <vt:lpstr>PowerPoint Presentation</vt:lpstr>
      <vt:lpstr>Módulo de Elasticidad y de Poisson</vt:lpstr>
      <vt:lpstr>PowerPoint Presentation</vt:lpstr>
      <vt:lpstr>Esfuerzo Axial</vt:lpstr>
      <vt:lpstr>Esfuerzo Axial</vt:lpstr>
      <vt:lpstr>Ejercicio 1</vt:lpstr>
      <vt:lpstr>Solución</vt:lpstr>
      <vt:lpstr>PowerPoint Presentation</vt:lpstr>
      <vt:lpstr>Ejercicio 2</vt:lpstr>
      <vt:lpstr>Solución</vt:lpstr>
      <vt:lpstr>.</vt:lpstr>
      <vt:lpstr>Ejercicio 3</vt:lpstr>
      <vt:lpstr>PowerPoint Presentation</vt:lpstr>
      <vt:lpstr>Test 3 2020 Ejercicio 1</vt:lpstr>
      <vt:lpstr>PowerPoint Presentation</vt:lpstr>
      <vt:lpstr>PowerPoint Presentation</vt:lpstr>
      <vt:lpstr>Momento torsor o Torque</vt:lpstr>
      <vt:lpstr>Ecuaciones en Torque</vt:lpstr>
      <vt:lpstr>Torque interno</vt:lpstr>
      <vt:lpstr>PowerPoint Presentation</vt:lpstr>
      <vt:lpstr>Solución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Práctica N°1 Mecánica de Materiales</dc:title>
  <dc:creator>yasmin alejandra maril millan</dc:creator>
  <cp:lastModifiedBy>yasmin alejandra maril millan</cp:lastModifiedBy>
  <cp:revision>568</cp:revision>
  <cp:lastPrinted>2020-10-09T03:04:05Z</cp:lastPrinted>
  <dcterms:created xsi:type="dcterms:W3CDTF">2020-09-22T04:39:44Z</dcterms:created>
  <dcterms:modified xsi:type="dcterms:W3CDTF">2021-10-20T23:44:09Z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0x0101000B5F0FE65AF9CC4282254F9200F2FB20</vt:lpwstr>
  </property>
</Properties>
</file>